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9" r:id="rId3"/>
    <p:sldId id="298" r:id="rId4"/>
    <p:sldId id="260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6" r:id="rId22"/>
    <p:sldId id="315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4" r:id="rId37"/>
    <p:sldId id="330" r:id="rId38"/>
    <p:sldId id="331" r:id="rId39"/>
    <p:sldId id="332" r:id="rId40"/>
    <p:sldId id="333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344" r:id="rId51"/>
    <p:sldId id="345" r:id="rId52"/>
    <p:sldId id="346" r:id="rId53"/>
    <p:sldId id="347" r:id="rId54"/>
    <p:sldId id="348" r:id="rId55"/>
    <p:sldId id="278" r:id="rId56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CC"/>
    <a:srgbClr val="009900"/>
    <a:srgbClr val="FF3300"/>
    <a:srgbClr val="F7F7F7"/>
    <a:srgbClr val="0307E5"/>
    <a:srgbClr val="0E8146"/>
    <a:srgbClr val="FF6600"/>
    <a:srgbClr val="B8E08C"/>
    <a:srgbClr val="DFEF11"/>
    <a:srgbClr val="FFD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424" autoAdjust="0"/>
  </p:normalViewPr>
  <p:slideViewPr>
    <p:cSldViewPr snapToGrid="0">
      <p:cViewPr varScale="1">
        <p:scale>
          <a:sx n="74" d="100"/>
          <a:sy n="74" d="100"/>
        </p:scale>
        <p:origin x="55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B5C829-D9CB-48A0-AEBB-6462FE0E06C6}" type="doc">
      <dgm:prSet loTypeId="urn:microsoft.com/office/officeart/2008/layout/HexagonCluster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440CBC2-77E7-465B-BF30-BD9DC9DC6C9B}">
      <dgm:prSet phldrT="[文本]"/>
      <dgm:spPr/>
      <dgm:t>
        <a:bodyPr/>
        <a:lstStyle/>
        <a:p>
          <a:r>
            <a:rPr lang="zh-CN" altLang="en-US" dirty="0" smtClean="0"/>
            <a:t>循环结构</a:t>
          </a:r>
          <a:endParaRPr lang="zh-CN" altLang="en-US" dirty="0"/>
        </a:p>
      </dgm:t>
    </dgm:pt>
    <dgm:pt modelId="{86BE465C-C086-4052-A468-82FC50B6FF56}" type="parTrans" cxnId="{6E5E2517-8203-4BF0-B8E3-27A138E618BC}">
      <dgm:prSet/>
      <dgm:spPr/>
      <dgm:t>
        <a:bodyPr/>
        <a:lstStyle/>
        <a:p>
          <a:endParaRPr lang="zh-CN" altLang="en-US"/>
        </a:p>
      </dgm:t>
    </dgm:pt>
    <dgm:pt modelId="{AF8F9FAE-2AF5-42F8-99D5-13CBB30A9374}" type="sibTrans" cxnId="{6E5E2517-8203-4BF0-B8E3-27A138E618BC}">
      <dgm:prSet/>
      <dgm:spPr/>
      <dgm:t>
        <a:bodyPr/>
        <a:lstStyle/>
        <a:p>
          <a:endParaRPr lang="zh-CN" altLang="en-US"/>
        </a:p>
      </dgm:t>
    </dgm:pt>
    <dgm:pt modelId="{C3BF651F-02D2-46D5-8F29-F9D31B4D8912}">
      <dgm:prSet phldrT="[文本]"/>
      <dgm:spPr/>
      <dgm:t>
        <a:bodyPr/>
        <a:lstStyle/>
        <a:p>
          <a:r>
            <a:rPr lang="zh-CN" altLang="en-US" dirty="0" smtClean="0"/>
            <a:t>条件结构</a:t>
          </a:r>
          <a:endParaRPr lang="zh-CN" altLang="en-US" dirty="0"/>
        </a:p>
      </dgm:t>
    </dgm:pt>
    <dgm:pt modelId="{76CB5CEC-5586-4D94-991E-2E83FAC902D2}" type="parTrans" cxnId="{0641A87F-C5F2-4A69-9D1D-4BEADB62A97B}">
      <dgm:prSet/>
      <dgm:spPr/>
      <dgm:t>
        <a:bodyPr/>
        <a:lstStyle/>
        <a:p>
          <a:endParaRPr lang="zh-CN" altLang="en-US"/>
        </a:p>
      </dgm:t>
    </dgm:pt>
    <dgm:pt modelId="{91C1E3E1-52F8-49B7-82A7-7EE5AAB93DC4}" type="sibTrans" cxnId="{0641A87F-C5F2-4A69-9D1D-4BEADB62A97B}">
      <dgm:prSet/>
      <dgm:spPr/>
      <dgm:t>
        <a:bodyPr/>
        <a:lstStyle/>
        <a:p>
          <a:endParaRPr lang="zh-CN" altLang="en-US"/>
        </a:p>
      </dgm:t>
    </dgm:pt>
    <dgm:pt modelId="{A3309F6D-9898-40C1-B6BB-45FCEABDE370}">
      <dgm:prSet phldrT="[文本]"/>
      <dgm:spPr/>
      <dgm:t>
        <a:bodyPr/>
        <a:lstStyle/>
        <a:p>
          <a:r>
            <a:rPr lang="zh-CN" altLang="en-US" dirty="0" smtClean="0"/>
            <a:t>顺序结构</a:t>
          </a:r>
          <a:endParaRPr lang="zh-CN" altLang="en-US" dirty="0"/>
        </a:p>
      </dgm:t>
    </dgm:pt>
    <dgm:pt modelId="{A894115B-EBB0-4443-B17A-53CC431CAD5A}" type="parTrans" cxnId="{8BEA8009-4C67-40A9-8EA3-06F7CBF32BC8}">
      <dgm:prSet/>
      <dgm:spPr/>
      <dgm:t>
        <a:bodyPr/>
        <a:lstStyle/>
        <a:p>
          <a:endParaRPr lang="zh-CN" altLang="en-US"/>
        </a:p>
      </dgm:t>
    </dgm:pt>
    <dgm:pt modelId="{4033432F-19D1-4297-9474-545A068F7168}" type="sibTrans" cxnId="{8BEA8009-4C67-40A9-8EA3-06F7CBF32BC8}">
      <dgm:prSet/>
      <dgm:spPr/>
      <dgm:t>
        <a:bodyPr/>
        <a:lstStyle/>
        <a:p>
          <a:endParaRPr lang="zh-CN" altLang="en-US"/>
        </a:p>
      </dgm:t>
    </dgm:pt>
    <dgm:pt modelId="{CA435148-BF46-4D5D-BAFE-EC587C6279BB}" type="pres">
      <dgm:prSet presAssocID="{93B5C829-D9CB-48A0-AEBB-6462FE0E06C6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zh-CN" altLang="en-US"/>
        </a:p>
      </dgm:t>
    </dgm:pt>
    <dgm:pt modelId="{E294902E-EE69-4885-A122-711A03574759}" type="pres">
      <dgm:prSet presAssocID="{0440CBC2-77E7-465B-BF30-BD9DC9DC6C9B}" presName="text1" presStyleCnt="0"/>
      <dgm:spPr/>
    </dgm:pt>
    <dgm:pt modelId="{D09B2920-0EC7-4603-912F-63C5F9A3AC4C}" type="pres">
      <dgm:prSet presAssocID="{0440CBC2-77E7-465B-BF30-BD9DC9DC6C9B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F12842-BC45-43D0-B6BC-2BA324FE65EC}" type="pres">
      <dgm:prSet presAssocID="{0440CBC2-77E7-465B-BF30-BD9DC9DC6C9B}" presName="textaccent1" presStyleCnt="0"/>
      <dgm:spPr/>
    </dgm:pt>
    <dgm:pt modelId="{06803074-9E90-4B07-9519-E94315126267}" type="pres">
      <dgm:prSet presAssocID="{0440CBC2-77E7-465B-BF30-BD9DC9DC6C9B}" presName="accentRepeatNode" presStyleLbl="solidAlignAcc1" presStyleIdx="0" presStyleCnt="6"/>
      <dgm:spPr/>
    </dgm:pt>
    <dgm:pt modelId="{C72A618F-0DCD-442F-9D9E-E5833D9E7021}" type="pres">
      <dgm:prSet presAssocID="{AF8F9FAE-2AF5-42F8-99D5-13CBB30A9374}" presName="image1" presStyleCnt="0"/>
      <dgm:spPr/>
    </dgm:pt>
    <dgm:pt modelId="{3F5113BF-3B87-4FAE-A0BC-51B5D984A4A7}" type="pres">
      <dgm:prSet presAssocID="{AF8F9FAE-2AF5-42F8-99D5-13CBB30A9374}" presName="imageRepeatNode" presStyleLbl="alignAcc1" presStyleIdx="0" presStyleCnt="3"/>
      <dgm:spPr/>
      <dgm:t>
        <a:bodyPr/>
        <a:lstStyle/>
        <a:p>
          <a:endParaRPr lang="zh-CN" altLang="en-US"/>
        </a:p>
      </dgm:t>
    </dgm:pt>
    <dgm:pt modelId="{924A578A-43C4-4D4B-A650-C1E5D0C4D917}" type="pres">
      <dgm:prSet presAssocID="{AF8F9FAE-2AF5-42F8-99D5-13CBB30A9374}" presName="imageaccent1" presStyleCnt="0"/>
      <dgm:spPr/>
    </dgm:pt>
    <dgm:pt modelId="{9693D256-3839-476E-9E09-FCB94364626B}" type="pres">
      <dgm:prSet presAssocID="{AF8F9FAE-2AF5-42F8-99D5-13CBB30A9374}" presName="accentRepeatNode" presStyleLbl="solidAlignAcc1" presStyleIdx="1" presStyleCnt="6"/>
      <dgm:spPr/>
    </dgm:pt>
    <dgm:pt modelId="{76E8F5D0-3A85-4996-B706-31D834A34C06}" type="pres">
      <dgm:prSet presAssocID="{C3BF651F-02D2-46D5-8F29-F9D31B4D8912}" presName="text2" presStyleCnt="0"/>
      <dgm:spPr/>
    </dgm:pt>
    <dgm:pt modelId="{ECE10F9C-20A8-4F36-A3E9-1B9DA692CB6F}" type="pres">
      <dgm:prSet presAssocID="{C3BF651F-02D2-46D5-8F29-F9D31B4D8912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2D23D5-DE87-4576-A44B-A8AEC237D2AE}" type="pres">
      <dgm:prSet presAssocID="{C3BF651F-02D2-46D5-8F29-F9D31B4D8912}" presName="textaccent2" presStyleCnt="0"/>
      <dgm:spPr/>
    </dgm:pt>
    <dgm:pt modelId="{CF1DAE52-1B83-4826-B2A3-8606D0E48589}" type="pres">
      <dgm:prSet presAssocID="{C3BF651F-02D2-46D5-8F29-F9D31B4D8912}" presName="accentRepeatNode" presStyleLbl="solidAlignAcc1" presStyleIdx="2" presStyleCnt="6"/>
      <dgm:spPr/>
    </dgm:pt>
    <dgm:pt modelId="{1FA08B63-0EE1-49FB-8FA6-5FBA5D4F4AD2}" type="pres">
      <dgm:prSet presAssocID="{91C1E3E1-52F8-49B7-82A7-7EE5AAB93DC4}" presName="image2" presStyleCnt="0"/>
      <dgm:spPr/>
    </dgm:pt>
    <dgm:pt modelId="{58682B97-A3DD-40D1-A4A3-8BF104DE73F7}" type="pres">
      <dgm:prSet presAssocID="{91C1E3E1-52F8-49B7-82A7-7EE5AAB93DC4}" presName="imageRepeatNode" presStyleLbl="alignAcc1" presStyleIdx="1" presStyleCnt="3"/>
      <dgm:spPr/>
      <dgm:t>
        <a:bodyPr/>
        <a:lstStyle/>
        <a:p>
          <a:endParaRPr lang="zh-CN" altLang="en-US"/>
        </a:p>
      </dgm:t>
    </dgm:pt>
    <dgm:pt modelId="{B393BDB3-84A4-4585-8864-1E296EE3EB5E}" type="pres">
      <dgm:prSet presAssocID="{91C1E3E1-52F8-49B7-82A7-7EE5AAB93DC4}" presName="imageaccent2" presStyleCnt="0"/>
      <dgm:spPr/>
    </dgm:pt>
    <dgm:pt modelId="{0119CA69-CD6B-4149-B45E-539B15DAA49D}" type="pres">
      <dgm:prSet presAssocID="{91C1E3E1-52F8-49B7-82A7-7EE5AAB93DC4}" presName="accentRepeatNode" presStyleLbl="solidAlignAcc1" presStyleIdx="3" presStyleCnt="6"/>
      <dgm:spPr/>
    </dgm:pt>
    <dgm:pt modelId="{65CA24B6-FEA6-4A7C-968C-E82DB26099F4}" type="pres">
      <dgm:prSet presAssocID="{A3309F6D-9898-40C1-B6BB-45FCEABDE370}" presName="text3" presStyleCnt="0"/>
      <dgm:spPr/>
    </dgm:pt>
    <dgm:pt modelId="{E12B1FC9-9BA1-4066-95F9-C4C966CEA8D4}" type="pres">
      <dgm:prSet presAssocID="{A3309F6D-9898-40C1-B6BB-45FCEABDE370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C47934-43F7-4974-9005-4B90F8B8C2A2}" type="pres">
      <dgm:prSet presAssocID="{A3309F6D-9898-40C1-B6BB-45FCEABDE370}" presName="textaccent3" presStyleCnt="0"/>
      <dgm:spPr/>
    </dgm:pt>
    <dgm:pt modelId="{2D5ECFB0-3E38-4B82-9461-0CD5705533C2}" type="pres">
      <dgm:prSet presAssocID="{A3309F6D-9898-40C1-B6BB-45FCEABDE370}" presName="accentRepeatNode" presStyleLbl="solidAlignAcc1" presStyleIdx="4" presStyleCnt="6"/>
      <dgm:spPr/>
    </dgm:pt>
    <dgm:pt modelId="{F2215284-4671-4EFD-95AA-F25890DC666B}" type="pres">
      <dgm:prSet presAssocID="{4033432F-19D1-4297-9474-545A068F7168}" presName="image3" presStyleCnt="0"/>
      <dgm:spPr/>
    </dgm:pt>
    <dgm:pt modelId="{354EF435-A409-4A47-BA79-323B60D1BB7F}" type="pres">
      <dgm:prSet presAssocID="{4033432F-19D1-4297-9474-545A068F7168}" presName="imageRepeatNode" presStyleLbl="alignAcc1" presStyleIdx="2" presStyleCnt="3"/>
      <dgm:spPr/>
      <dgm:t>
        <a:bodyPr/>
        <a:lstStyle/>
        <a:p>
          <a:endParaRPr lang="zh-CN" altLang="en-US"/>
        </a:p>
      </dgm:t>
    </dgm:pt>
    <dgm:pt modelId="{BDE7AFFA-725A-45B6-AF17-2CEAEB1E8326}" type="pres">
      <dgm:prSet presAssocID="{4033432F-19D1-4297-9474-545A068F7168}" presName="imageaccent3" presStyleCnt="0"/>
      <dgm:spPr/>
    </dgm:pt>
    <dgm:pt modelId="{325F637D-6EF3-4523-B352-089975FC5EEC}" type="pres">
      <dgm:prSet presAssocID="{4033432F-19D1-4297-9474-545A068F7168}" presName="accentRepeatNode" presStyleLbl="solidAlignAcc1" presStyleIdx="5" presStyleCnt="6"/>
      <dgm:spPr/>
    </dgm:pt>
  </dgm:ptLst>
  <dgm:cxnLst>
    <dgm:cxn modelId="{0641A87F-C5F2-4A69-9D1D-4BEADB62A97B}" srcId="{93B5C829-D9CB-48A0-AEBB-6462FE0E06C6}" destId="{C3BF651F-02D2-46D5-8F29-F9D31B4D8912}" srcOrd="1" destOrd="0" parTransId="{76CB5CEC-5586-4D94-991E-2E83FAC902D2}" sibTransId="{91C1E3E1-52F8-49B7-82A7-7EE5AAB93DC4}"/>
    <dgm:cxn modelId="{6E5E2517-8203-4BF0-B8E3-27A138E618BC}" srcId="{93B5C829-D9CB-48A0-AEBB-6462FE0E06C6}" destId="{0440CBC2-77E7-465B-BF30-BD9DC9DC6C9B}" srcOrd="0" destOrd="0" parTransId="{86BE465C-C086-4052-A468-82FC50B6FF56}" sibTransId="{AF8F9FAE-2AF5-42F8-99D5-13CBB30A9374}"/>
    <dgm:cxn modelId="{CF928104-0A7D-4426-A7BE-16147594CF47}" type="presOf" srcId="{93B5C829-D9CB-48A0-AEBB-6462FE0E06C6}" destId="{CA435148-BF46-4D5D-BAFE-EC587C6279BB}" srcOrd="0" destOrd="0" presId="urn:microsoft.com/office/officeart/2008/layout/HexagonCluster"/>
    <dgm:cxn modelId="{8BEA8009-4C67-40A9-8EA3-06F7CBF32BC8}" srcId="{93B5C829-D9CB-48A0-AEBB-6462FE0E06C6}" destId="{A3309F6D-9898-40C1-B6BB-45FCEABDE370}" srcOrd="2" destOrd="0" parTransId="{A894115B-EBB0-4443-B17A-53CC431CAD5A}" sibTransId="{4033432F-19D1-4297-9474-545A068F7168}"/>
    <dgm:cxn modelId="{49F98A2B-1312-4C18-8DEA-83984AFE3FEC}" type="presOf" srcId="{AF8F9FAE-2AF5-42F8-99D5-13CBB30A9374}" destId="{3F5113BF-3B87-4FAE-A0BC-51B5D984A4A7}" srcOrd="0" destOrd="0" presId="urn:microsoft.com/office/officeart/2008/layout/HexagonCluster"/>
    <dgm:cxn modelId="{65C380D4-4447-4D88-8DD6-61A679C1D8CB}" type="presOf" srcId="{A3309F6D-9898-40C1-B6BB-45FCEABDE370}" destId="{E12B1FC9-9BA1-4066-95F9-C4C966CEA8D4}" srcOrd="0" destOrd="0" presId="urn:microsoft.com/office/officeart/2008/layout/HexagonCluster"/>
    <dgm:cxn modelId="{DE4A2D31-458A-4BB2-89BF-592A26C65A16}" type="presOf" srcId="{91C1E3E1-52F8-49B7-82A7-7EE5AAB93DC4}" destId="{58682B97-A3DD-40D1-A4A3-8BF104DE73F7}" srcOrd="0" destOrd="0" presId="urn:microsoft.com/office/officeart/2008/layout/HexagonCluster"/>
    <dgm:cxn modelId="{804946DB-8169-4F2D-9EB4-EF57148F6CB3}" type="presOf" srcId="{0440CBC2-77E7-465B-BF30-BD9DC9DC6C9B}" destId="{D09B2920-0EC7-4603-912F-63C5F9A3AC4C}" srcOrd="0" destOrd="0" presId="urn:microsoft.com/office/officeart/2008/layout/HexagonCluster"/>
    <dgm:cxn modelId="{9058F249-2DEC-45DC-A51B-F0181F426CAF}" type="presOf" srcId="{4033432F-19D1-4297-9474-545A068F7168}" destId="{354EF435-A409-4A47-BA79-323B60D1BB7F}" srcOrd="0" destOrd="0" presId="urn:microsoft.com/office/officeart/2008/layout/HexagonCluster"/>
    <dgm:cxn modelId="{866919E1-994B-4A9B-AA0E-B5FBA87ADE93}" type="presOf" srcId="{C3BF651F-02D2-46D5-8F29-F9D31B4D8912}" destId="{ECE10F9C-20A8-4F36-A3E9-1B9DA692CB6F}" srcOrd="0" destOrd="0" presId="urn:microsoft.com/office/officeart/2008/layout/HexagonCluster"/>
    <dgm:cxn modelId="{53A95312-E875-4F04-95D7-530FC155980E}" type="presParOf" srcId="{CA435148-BF46-4D5D-BAFE-EC587C6279BB}" destId="{E294902E-EE69-4885-A122-711A03574759}" srcOrd="0" destOrd="0" presId="urn:microsoft.com/office/officeart/2008/layout/HexagonCluster"/>
    <dgm:cxn modelId="{30A6390A-3BF7-480D-ACD4-8FDE53DD1ECB}" type="presParOf" srcId="{E294902E-EE69-4885-A122-711A03574759}" destId="{D09B2920-0EC7-4603-912F-63C5F9A3AC4C}" srcOrd="0" destOrd="0" presId="urn:microsoft.com/office/officeart/2008/layout/HexagonCluster"/>
    <dgm:cxn modelId="{906A20B7-DBA6-4578-AE0C-7D182E5A7960}" type="presParOf" srcId="{CA435148-BF46-4D5D-BAFE-EC587C6279BB}" destId="{07F12842-BC45-43D0-B6BC-2BA324FE65EC}" srcOrd="1" destOrd="0" presId="urn:microsoft.com/office/officeart/2008/layout/HexagonCluster"/>
    <dgm:cxn modelId="{226FC8CF-7F5F-46D3-9035-8387F36EC5E4}" type="presParOf" srcId="{07F12842-BC45-43D0-B6BC-2BA324FE65EC}" destId="{06803074-9E90-4B07-9519-E94315126267}" srcOrd="0" destOrd="0" presId="urn:microsoft.com/office/officeart/2008/layout/HexagonCluster"/>
    <dgm:cxn modelId="{3FD58B26-B343-4D85-B245-573A89903987}" type="presParOf" srcId="{CA435148-BF46-4D5D-BAFE-EC587C6279BB}" destId="{C72A618F-0DCD-442F-9D9E-E5833D9E7021}" srcOrd="2" destOrd="0" presId="urn:microsoft.com/office/officeart/2008/layout/HexagonCluster"/>
    <dgm:cxn modelId="{A7EF617F-28EC-4C81-821F-4BFFCAE9D8F7}" type="presParOf" srcId="{C72A618F-0DCD-442F-9D9E-E5833D9E7021}" destId="{3F5113BF-3B87-4FAE-A0BC-51B5D984A4A7}" srcOrd="0" destOrd="0" presId="urn:microsoft.com/office/officeart/2008/layout/HexagonCluster"/>
    <dgm:cxn modelId="{AC44BF2C-0020-4816-8C50-1E2389C3E854}" type="presParOf" srcId="{CA435148-BF46-4D5D-BAFE-EC587C6279BB}" destId="{924A578A-43C4-4D4B-A650-C1E5D0C4D917}" srcOrd="3" destOrd="0" presId="urn:microsoft.com/office/officeart/2008/layout/HexagonCluster"/>
    <dgm:cxn modelId="{33843CE1-AEC1-4355-BD08-1D303CF04C11}" type="presParOf" srcId="{924A578A-43C4-4D4B-A650-C1E5D0C4D917}" destId="{9693D256-3839-476E-9E09-FCB94364626B}" srcOrd="0" destOrd="0" presId="urn:microsoft.com/office/officeart/2008/layout/HexagonCluster"/>
    <dgm:cxn modelId="{B50EAD8E-BA52-40A0-82BA-7EA56E82D6B8}" type="presParOf" srcId="{CA435148-BF46-4D5D-BAFE-EC587C6279BB}" destId="{76E8F5D0-3A85-4996-B706-31D834A34C06}" srcOrd="4" destOrd="0" presId="urn:microsoft.com/office/officeart/2008/layout/HexagonCluster"/>
    <dgm:cxn modelId="{CF4446A4-FB94-4A2F-935C-F933D749E0DD}" type="presParOf" srcId="{76E8F5D0-3A85-4996-B706-31D834A34C06}" destId="{ECE10F9C-20A8-4F36-A3E9-1B9DA692CB6F}" srcOrd="0" destOrd="0" presId="urn:microsoft.com/office/officeart/2008/layout/HexagonCluster"/>
    <dgm:cxn modelId="{84D3C4D9-3057-44DD-A188-AB37BD02207D}" type="presParOf" srcId="{CA435148-BF46-4D5D-BAFE-EC587C6279BB}" destId="{D62D23D5-DE87-4576-A44B-A8AEC237D2AE}" srcOrd="5" destOrd="0" presId="urn:microsoft.com/office/officeart/2008/layout/HexagonCluster"/>
    <dgm:cxn modelId="{7089D746-C5BD-4FB0-B77A-E644171A7E55}" type="presParOf" srcId="{D62D23D5-DE87-4576-A44B-A8AEC237D2AE}" destId="{CF1DAE52-1B83-4826-B2A3-8606D0E48589}" srcOrd="0" destOrd="0" presId="urn:microsoft.com/office/officeart/2008/layout/HexagonCluster"/>
    <dgm:cxn modelId="{38873860-810D-47D2-9B5E-E3384A260631}" type="presParOf" srcId="{CA435148-BF46-4D5D-BAFE-EC587C6279BB}" destId="{1FA08B63-0EE1-49FB-8FA6-5FBA5D4F4AD2}" srcOrd="6" destOrd="0" presId="urn:microsoft.com/office/officeart/2008/layout/HexagonCluster"/>
    <dgm:cxn modelId="{A2506D21-1EF1-47BD-97F8-8AC1B04117DB}" type="presParOf" srcId="{1FA08B63-0EE1-49FB-8FA6-5FBA5D4F4AD2}" destId="{58682B97-A3DD-40D1-A4A3-8BF104DE73F7}" srcOrd="0" destOrd="0" presId="urn:microsoft.com/office/officeart/2008/layout/HexagonCluster"/>
    <dgm:cxn modelId="{FD7192B6-FC75-486A-AA86-87D884CDA636}" type="presParOf" srcId="{CA435148-BF46-4D5D-BAFE-EC587C6279BB}" destId="{B393BDB3-84A4-4585-8864-1E296EE3EB5E}" srcOrd="7" destOrd="0" presId="urn:microsoft.com/office/officeart/2008/layout/HexagonCluster"/>
    <dgm:cxn modelId="{EA91BDAF-6AF9-47D2-81A9-7016561F87AD}" type="presParOf" srcId="{B393BDB3-84A4-4585-8864-1E296EE3EB5E}" destId="{0119CA69-CD6B-4149-B45E-539B15DAA49D}" srcOrd="0" destOrd="0" presId="urn:microsoft.com/office/officeart/2008/layout/HexagonCluster"/>
    <dgm:cxn modelId="{81BD06D8-81C9-4E86-8949-1074119870DF}" type="presParOf" srcId="{CA435148-BF46-4D5D-BAFE-EC587C6279BB}" destId="{65CA24B6-FEA6-4A7C-968C-E82DB26099F4}" srcOrd="8" destOrd="0" presId="urn:microsoft.com/office/officeart/2008/layout/HexagonCluster"/>
    <dgm:cxn modelId="{46C65C6A-F830-4318-B40D-141975867A64}" type="presParOf" srcId="{65CA24B6-FEA6-4A7C-968C-E82DB26099F4}" destId="{E12B1FC9-9BA1-4066-95F9-C4C966CEA8D4}" srcOrd="0" destOrd="0" presId="urn:microsoft.com/office/officeart/2008/layout/HexagonCluster"/>
    <dgm:cxn modelId="{FA037257-688C-41DD-827B-E3F94E5A5F27}" type="presParOf" srcId="{CA435148-BF46-4D5D-BAFE-EC587C6279BB}" destId="{08C47934-43F7-4974-9005-4B90F8B8C2A2}" srcOrd="9" destOrd="0" presId="urn:microsoft.com/office/officeart/2008/layout/HexagonCluster"/>
    <dgm:cxn modelId="{71B7D234-DE92-43D4-BEEF-6A988DDD7FFE}" type="presParOf" srcId="{08C47934-43F7-4974-9005-4B90F8B8C2A2}" destId="{2D5ECFB0-3E38-4B82-9461-0CD5705533C2}" srcOrd="0" destOrd="0" presId="urn:microsoft.com/office/officeart/2008/layout/HexagonCluster"/>
    <dgm:cxn modelId="{5DC91908-47BC-4038-B810-A61440BAE918}" type="presParOf" srcId="{CA435148-BF46-4D5D-BAFE-EC587C6279BB}" destId="{F2215284-4671-4EFD-95AA-F25890DC666B}" srcOrd="10" destOrd="0" presId="urn:microsoft.com/office/officeart/2008/layout/HexagonCluster"/>
    <dgm:cxn modelId="{AA2ED655-1B8E-40EF-AC35-F5339550CEED}" type="presParOf" srcId="{F2215284-4671-4EFD-95AA-F25890DC666B}" destId="{354EF435-A409-4A47-BA79-323B60D1BB7F}" srcOrd="0" destOrd="0" presId="urn:microsoft.com/office/officeart/2008/layout/HexagonCluster"/>
    <dgm:cxn modelId="{367AC746-668D-4887-805D-26829A162568}" type="presParOf" srcId="{CA435148-BF46-4D5D-BAFE-EC587C6279BB}" destId="{BDE7AFFA-725A-45B6-AF17-2CEAEB1E8326}" srcOrd="11" destOrd="0" presId="urn:microsoft.com/office/officeart/2008/layout/HexagonCluster"/>
    <dgm:cxn modelId="{842EB67A-0B76-4455-B612-23E6B6716DA0}" type="presParOf" srcId="{BDE7AFFA-725A-45B6-AF17-2CEAEB1E8326}" destId="{325F637D-6EF3-4523-B352-089975FC5EE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9B2920-0EC7-4603-912F-63C5F9A3AC4C}">
      <dsp:nvSpPr>
        <dsp:cNvPr id="0" name=""/>
        <dsp:cNvSpPr/>
      </dsp:nvSpPr>
      <dsp:spPr>
        <a:xfrm>
          <a:off x="1119320" y="2336338"/>
          <a:ext cx="1309446" cy="1128971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循环结构</a:t>
          </a:r>
          <a:endParaRPr lang="zh-CN" altLang="en-US" sz="1800" kern="1200" dirty="0"/>
        </a:p>
      </dsp:txBody>
      <dsp:txXfrm>
        <a:off x="1322521" y="2511533"/>
        <a:ext cx="903044" cy="778581"/>
      </dsp:txXfrm>
    </dsp:sp>
    <dsp:sp modelId="{06803074-9E90-4B07-9519-E94315126267}">
      <dsp:nvSpPr>
        <dsp:cNvPr id="0" name=""/>
        <dsp:cNvSpPr/>
      </dsp:nvSpPr>
      <dsp:spPr>
        <a:xfrm>
          <a:off x="1153338" y="2834755"/>
          <a:ext cx="153312" cy="13213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5113BF-3B87-4FAE-A0BC-51B5D984A4A7}">
      <dsp:nvSpPr>
        <dsp:cNvPr id="0" name=""/>
        <dsp:cNvSpPr/>
      </dsp:nvSpPr>
      <dsp:spPr>
        <a:xfrm>
          <a:off x="0" y="1729944"/>
          <a:ext cx="1309446" cy="11289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93D256-3839-476E-9E09-FCB94364626B}">
      <dsp:nvSpPr>
        <dsp:cNvPr id="0" name=""/>
        <dsp:cNvSpPr/>
      </dsp:nvSpPr>
      <dsp:spPr>
        <a:xfrm>
          <a:off x="891448" y="2709778"/>
          <a:ext cx="153312" cy="13213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E10F9C-20A8-4F36-A3E9-1B9DA692CB6F}">
      <dsp:nvSpPr>
        <dsp:cNvPr id="0" name=""/>
        <dsp:cNvSpPr/>
      </dsp:nvSpPr>
      <dsp:spPr>
        <a:xfrm>
          <a:off x="2234912" y="1716522"/>
          <a:ext cx="1309446" cy="1128971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条件结构</a:t>
          </a:r>
          <a:endParaRPr lang="zh-CN" altLang="en-US" sz="1800" kern="1200" dirty="0"/>
        </a:p>
      </dsp:txBody>
      <dsp:txXfrm>
        <a:off x="2438113" y="1891717"/>
        <a:ext cx="903044" cy="778581"/>
      </dsp:txXfrm>
    </dsp:sp>
    <dsp:sp modelId="{CF1DAE52-1B83-4826-B2A3-8606D0E48589}">
      <dsp:nvSpPr>
        <dsp:cNvPr id="0" name=""/>
        <dsp:cNvSpPr/>
      </dsp:nvSpPr>
      <dsp:spPr>
        <a:xfrm>
          <a:off x="3130089" y="2695163"/>
          <a:ext cx="153312" cy="13213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82B97-A3DD-40D1-A4A3-8BF104DE73F7}">
      <dsp:nvSpPr>
        <dsp:cNvPr id="0" name=""/>
        <dsp:cNvSpPr/>
      </dsp:nvSpPr>
      <dsp:spPr>
        <a:xfrm>
          <a:off x="3350505" y="2336338"/>
          <a:ext cx="1309446" cy="11289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9CA69-CD6B-4149-B45E-539B15DAA49D}">
      <dsp:nvSpPr>
        <dsp:cNvPr id="0" name=""/>
        <dsp:cNvSpPr/>
      </dsp:nvSpPr>
      <dsp:spPr>
        <a:xfrm>
          <a:off x="3384523" y="2834755"/>
          <a:ext cx="153312" cy="13213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2B1FC9-9BA1-4066-95F9-C4C966CEA8D4}">
      <dsp:nvSpPr>
        <dsp:cNvPr id="0" name=""/>
        <dsp:cNvSpPr/>
      </dsp:nvSpPr>
      <dsp:spPr>
        <a:xfrm>
          <a:off x="1119320" y="1099391"/>
          <a:ext cx="1309446" cy="1128971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顺序结构</a:t>
          </a:r>
          <a:endParaRPr lang="zh-CN" altLang="en-US" sz="1800" kern="1200" dirty="0"/>
        </a:p>
      </dsp:txBody>
      <dsp:txXfrm>
        <a:off x="1322521" y="1274586"/>
        <a:ext cx="903044" cy="778581"/>
      </dsp:txXfrm>
    </dsp:sp>
    <dsp:sp modelId="{2D5ECFB0-3E38-4B82-9461-0CD5705533C2}">
      <dsp:nvSpPr>
        <dsp:cNvPr id="0" name=""/>
        <dsp:cNvSpPr/>
      </dsp:nvSpPr>
      <dsp:spPr>
        <a:xfrm>
          <a:off x="2007041" y="1123849"/>
          <a:ext cx="153312" cy="13213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4EF435-A409-4A47-BA79-323B60D1BB7F}">
      <dsp:nvSpPr>
        <dsp:cNvPr id="0" name=""/>
        <dsp:cNvSpPr/>
      </dsp:nvSpPr>
      <dsp:spPr>
        <a:xfrm>
          <a:off x="2234912" y="482558"/>
          <a:ext cx="1309446" cy="11289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5F637D-6EF3-4523-B352-089975FC5EEC}">
      <dsp:nvSpPr>
        <dsp:cNvPr id="0" name=""/>
        <dsp:cNvSpPr/>
      </dsp:nvSpPr>
      <dsp:spPr>
        <a:xfrm>
          <a:off x="2273590" y="978291"/>
          <a:ext cx="153312" cy="13213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DCF20-B608-4B15-BA2F-338F9FF34434}" type="datetimeFigureOut">
              <a:rPr lang="zh-CN" altLang="en-US" smtClean="0"/>
              <a:t>2018/2/3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C25E1-92FE-42B6-A927-1B428F2708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9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7E602C-90E1-47E9-A29F-5DF315FE5E26}" type="datetime1">
              <a:rPr lang="zh-CN" altLang="en-US"/>
              <a:pPr>
                <a:defRPr/>
              </a:pPr>
              <a:t>2018/2/3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A6326E-750F-4667-97E7-AF41946DCC1B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873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6E9B44-AD25-4E1B-A36E-5007B4FA3AB4}" type="datetime1">
              <a:rPr lang="zh-CN" altLang="en-US"/>
              <a:pPr>
                <a:defRPr/>
              </a:pPr>
              <a:t>2018/2/3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E9FF8E-0726-4B35-93AE-B86423107827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48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723E36-9C49-4912-B492-0DC36D2D1828}" type="datetime1">
              <a:rPr lang="zh-CN" altLang="en-US"/>
              <a:pPr>
                <a:defRPr/>
              </a:pPr>
              <a:t>2018/2/3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74B7B0-F989-4C2F-91FD-C8ECECDE8813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085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50F97D-DB8C-40F8-8755-586265D39F55}" type="datetime1">
              <a:rPr lang="zh-CN" altLang="en-US"/>
              <a:pPr>
                <a:defRPr/>
              </a:pPr>
              <a:t>2018/2/3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853753-11AA-4B83-815C-B157B868BF8F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25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13"/>
          <p:cNvSpPr>
            <a:spLocks noChangeArrowheads="1"/>
          </p:cNvSpPr>
          <p:nvPr userDrawn="1"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任意多边形 6"/>
          <p:cNvSpPr>
            <a:spLocks noChangeArrowheads="1"/>
          </p:cNvSpPr>
          <p:nvPr userDrawn="1"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8" name="矩形 8"/>
          <p:cNvSpPr>
            <a:spLocks noChangeArrowheads="1"/>
          </p:cNvSpPr>
          <p:nvPr userDrawn="1"/>
        </p:nvSpPr>
        <p:spPr bwMode="auto">
          <a:xfrm>
            <a:off x="6657451" y="2744887"/>
            <a:ext cx="34176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sz="4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9"/>
          <p:cNvSpPr>
            <a:spLocks noChangeArrowheads="1"/>
          </p:cNvSpPr>
          <p:nvPr userDrawn="1"/>
        </p:nvSpPr>
        <p:spPr bwMode="auto">
          <a:xfrm>
            <a:off x="3870531" y="2797821"/>
            <a:ext cx="1851498" cy="663575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10" name="文本框 10"/>
          <p:cNvSpPr>
            <a:spLocks noChangeArrowheads="1"/>
          </p:cNvSpPr>
          <p:nvPr userDrawn="1"/>
        </p:nvSpPr>
        <p:spPr bwMode="auto">
          <a:xfrm>
            <a:off x="294803" y="83494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  <p:sp>
        <p:nvSpPr>
          <p:cNvPr id="12" name="等腰三角形 11"/>
          <p:cNvSpPr/>
          <p:nvPr userDrawn="1"/>
        </p:nvSpPr>
        <p:spPr bwMode="auto">
          <a:xfrm rot="10800000">
            <a:off x="11013034" y="-15508"/>
            <a:ext cx="1164485" cy="659667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13" name="肘形连接符 12"/>
          <p:cNvCxnSpPr>
            <a:stCxn id="10" idx="2"/>
            <a:endCxn id="9" idx="1"/>
          </p:cNvCxnSpPr>
          <p:nvPr userDrawn="1"/>
        </p:nvCxnSpPr>
        <p:spPr bwMode="auto">
          <a:xfrm rot="16200000" flipH="1">
            <a:off x="836625" y="95703"/>
            <a:ext cx="2584450" cy="3483362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0E814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46633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45FE13-7733-4041-87A6-3170B497FE11}" type="datetime1">
              <a:rPr lang="zh-CN" altLang="en-US"/>
              <a:pPr>
                <a:defRPr/>
              </a:pPr>
              <a:t>2018/2/3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C38CE4-A8E3-4015-9F21-259F0C6DF067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017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0393B-3C44-4E31-91BC-6947BEC66A43}" type="datetime1">
              <a:rPr lang="zh-CN" altLang="en-US"/>
              <a:pPr>
                <a:defRPr/>
              </a:pPr>
              <a:t>2018/2/3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E4B244-A812-4493-9F29-772EEA3BA434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256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1F993E-5446-41C3-86C6-F86A9C78BFCE}" type="datetime1">
              <a:rPr lang="zh-CN" altLang="en-US"/>
              <a:pPr>
                <a:defRPr/>
              </a:pPr>
              <a:t>2018/2/3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D6165C-6712-4A56-AECC-38EF49D41470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384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DCE9FC-F40E-44E1-AB3C-3B91309893F6}" type="datetime1">
              <a:rPr lang="zh-CN" altLang="en-US"/>
              <a:pPr>
                <a:defRPr/>
              </a:pPr>
              <a:t>2018/2/3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4DF516-1019-44C4-8C4B-DBA8A6BBBFAC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744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F5E106-E1E3-4090-B04A-F670A49C0D70}" type="datetime1">
              <a:rPr lang="zh-CN" altLang="en-US"/>
              <a:pPr>
                <a:defRPr/>
              </a:pPr>
              <a:t>2018/2/3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987BBC-9235-4741-B213-A8912F5976A0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939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6B1713-5B88-4393-8B8E-C67E202B38DF}" type="datetime1">
              <a:rPr lang="zh-CN" altLang="en-US"/>
              <a:pPr>
                <a:defRPr/>
              </a:pPr>
              <a:t>2018/2/3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B52BC5-6330-40C3-97F7-E229AD5F6AB0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668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30860F-CE67-4369-BF09-31AD3DB1D8EB}" type="datetime1">
              <a:rPr lang="zh-CN" altLang="en-US"/>
              <a:pPr>
                <a:defRPr/>
              </a:pPr>
              <a:t>2018/2/3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EBD680-560F-4E58-948B-1CCBB5F4DCE1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061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Arial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A6AF37-1137-43DF-8B60-0C20F7A4FA90}" type="datetime1">
              <a:rPr lang="zh-CN" altLang="en-US"/>
              <a:pPr>
                <a:defRPr/>
              </a:pPr>
              <a:t>2018/2/3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FF2350-49B0-466B-9937-BD9A38227E33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3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MS PGothic" panose="020B0600070205080204" pitchFamily="34" charset="-128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Arial" panose="020B060402020202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Arial" panose="020B060402020202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Arial" panose="020B060402020202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Arial" panose="020B060402020202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Arial" panose="020B060402020202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02D713E-D1C2-445B-936A-B34A5A162876}" type="datetime1">
              <a:rPr lang="zh-CN" altLang="en-US"/>
              <a:pPr>
                <a:defRPr/>
              </a:pPr>
              <a:t>2018/2/3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CEE1FAC0-BBD2-4A8F-B6F5-3B29067D3215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MS PGothic" panose="020B0600070205080204" pitchFamily="34" charset="-128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S PGothic" charset="-128"/>
          <a:ea typeface="微软雅黑" pitchFamily="34" charset="-122"/>
          <a:sym typeface="MS PGothic" panose="020B0600070205080204" pitchFamily="34" charset="-128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S PGothic" charset="-128"/>
          <a:ea typeface="微软雅黑" pitchFamily="34" charset="-122"/>
          <a:sym typeface="MS PGothic" panose="020B0600070205080204" pitchFamily="34" charset="-128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S PGothic" charset="-128"/>
          <a:ea typeface="微软雅黑" pitchFamily="34" charset="-122"/>
          <a:sym typeface="MS PGothic" panose="020B0600070205080204" pitchFamily="34" charset="-128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S PGothic" charset="-128"/>
          <a:ea typeface="微软雅黑" pitchFamily="34" charset="-122"/>
          <a:sym typeface="MS PGothic" panose="020B0600070205080204" pitchFamily="34" charset="-128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S PGothic" charset="-128"/>
          <a:ea typeface="微软雅黑" pitchFamily="34" charset="-122"/>
          <a:sym typeface="MS PGothic" charset="-128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S PGothic" charset="-128"/>
          <a:ea typeface="微软雅黑" pitchFamily="34" charset="-122"/>
          <a:sym typeface="MS PGothic" charset="-128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S PGothic" charset="-128"/>
          <a:ea typeface="微软雅黑" pitchFamily="34" charset="-122"/>
          <a:sym typeface="MS PGothic" charset="-128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S PGothic" charset="-128"/>
          <a:ea typeface="微软雅黑" pitchFamily="34" charset="-122"/>
          <a:sym typeface="MS PGothic" charset="-128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Arial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Arial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Arial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Arial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37.xml"/><Relationship Id="rId3" Type="http://schemas.openxmlformats.org/officeDocument/2006/relationships/slide" Target="slide16.xml"/><Relationship Id="rId7" Type="http://schemas.openxmlformats.org/officeDocument/2006/relationships/slide" Target="slide6.xml"/><Relationship Id="rId12" Type="http://schemas.openxmlformats.org/officeDocument/2006/relationships/slide" Target="slide33.xml"/><Relationship Id="rId2" Type="http://schemas.openxmlformats.org/officeDocument/2006/relationships/slide" Target="slide4.xml"/><Relationship Id="rId16" Type="http://schemas.openxmlformats.org/officeDocument/2006/relationships/slide" Target="slide53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47.xml"/><Relationship Id="rId11" Type="http://schemas.openxmlformats.org/officeDocument/2006/relationships/slide" Target="slide29.xml"/><Relationship Id="rId5" Type="http://schemas.openxmlformats.org/officeDocument/2006/relationships/slide" Target="slide42.xml"/><Relationship Id="rId15" Type="http://schemas.openxmlformats.org/officeDocument/2006/relationships/slide" Target="slide51.xml"/><Relationship Id="rId10" Type="http://schemas.openxmlformats.org/officeDocument/2006/relationships/slide" Target="slide25.xml"/><Relationship Id="rId4" Type="http://schemas.openxmlformats.org/officeDocument/2006/relationships/slide" Target="slide23.xml"/><Relationship Id="rId9" Type="http://schemas.openxmlformats.org/officeDocument/2006/relationships/slide" Target="slide12.xml"/><Relationship Id="rId14" Type="http://schemas.openxmlformats.org/officeDocument/2006/relationships/slide" Target="slide4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3.avi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4.avi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5.avi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6.avi"/><Relationship Id="rId1" Type="http://schemas.openxmlformats.org/officeDocument/2006/relationships/video" Target="NULL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16.gi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9" Type="http://schemas.openxmlformats.org/officeDocument/2006/relationships/image" Target="../media/image17.gi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9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9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8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9" Type="http://schemas.openxmlformats.org/officeDocument/2006/relationships/image" Target="../media/image18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9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9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10" Type="http://schemas.openxmlformats.org/officeDocument/2006/relationships/image" Target="../media/image3.png"/><Relationship Id="rId4" Type="http://schemas.openxmlformats.org/officeDocument/2006/relationships/tags" Target="../tags/tag49.xml"/><Relationship Id="rId9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8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梯形 12"/>
          <p:cNvSpPr>
            <a:spLocks noChangeArrowheads="1"/>
          </p:cNvSpPr>
          <p:nvPr/>
        </p:nvSpPr>
        <p:spPr bwMode="auto">
          <a:xfrm>
            <a:off x="0" y="6155139"/>
            <a:ext cx="5056188" cy="507977"/>
          </a:xfrm>
          <a:custGeom>
            <a:avLst/>
            <a:gdLst>
              <a:gd name="T0" fmla="*/ 0 w 1936750"/>
              <a:gd name="T1" fmla="*/ 869950 h 435016"/>
              <a:gd name="T2" fmla="*/ 1365141 w 1936750"/>
              <a:gd name="T3" fmla="*/ 82 h 435016"/>
              <a:gd name="T4" fmla="*/ 6472347 w 1936750"/>
              <a:gd name="T5" fmla="*/ 82 h 435016"/>
              <a:gd name="T6" fmla="*/ 7837488 w 1936750"/>
              <a:gd name="T7" fmla="*/ 869950 h 435016"/>
              <a:gd name="T8" fmla="*/ 0 w 1936750"/>
              <a:gd name="T9" fmla="*/ 869950 h 4350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36750"/>
              <a:gd name="T16" fmla="*/ 0 h 435016"/>
              <a:gd name="T17" fmla="*/ 1936750 w 1936750"/>
              <a:gd name="T18" fmla="*/ 435016 h 4350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36750" h="435016">
                <a:moveTo>
                  <a:pt x="0" y="435016"/>
                </a:moveTo>
                <a:cubicBezTo>
                  <a:pt x="201348" y="315424"/>
                  <a:pt x="110597" y="-4192"/>
                  <a:pt x="337345" y="41"/>
                </a:cubicBezTo>
                <a:lnTo>
                  <a:pt x="1599405" y="41"/>
                </a:lnTo>
                <a:cubicBezTo>
                  <a:pt x="1838853" y="-1017"/>
                  <a:pt x="1729052" y="305899"/>
                  <a:pt x="1936750" y="435016"/>
                </a:cubicBezTo>
                <a:lnTo>
                  <a:pt x="0" y="435016"/>
                </a:ln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2" name="矩形 5"/>
          <p:cNvSpPr>
            <a:spLocks noChangeArrowheads="1"/>
          </p:cNvSpPr>
          <p:nvPr/>
        </p:nvSpPr>
        <p:spPr bwMode="auto">
          <a:xfrm>
            <a:off x="0" y="6400800"/>
            <a:ext cx="12192000" cy="457200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054" name="椭圆 10"/>
          <p:cNvSpPr>
            <a:spLocks noChangeArrowheads="1"/>
          </p:cNvSpPr>
          <p:nvPr/>
        </p:nvSpPr>
        <p:spPr bwMode="auto">
          <a:xfrm>
            <a:off x="4857750" y="1158875"/>
            <a:ext cx="2476500" cy="24765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bg1"/>
            </a:solidFill>
            <a:bevel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055" name="矩形 12"/>
          <p:cNvSpPr>
            <a:spLocks noChangeArrowheads="1"/>
          </p:cNvSpPr>
          <p:nvPr/>
        </p:nvSpPr>
        <p:spPr bwMode="auto">
          <a:xfrm>
            <a:off x="4080066" y="3825875"/>
            <a:ext cx="403187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 spc="6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pc="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梯形 12"/>
          <p:cNvSpPr>
            <a:spLocks noChangeArrowheads="1"/>
          </p:cNvSpPr>
          <p:nvPr/>
        </p:nvSpPr>
        <p:spPr bwMode="auto">
          <a:xfrm>
            <a:off x="7135813" y="6155138"/>
            <a:ext cx="5056188" cy="503973"/>
          </a:xfrm>
          <a:custGeom>
            <a:avLst/>
            <a:gdLst>
              <a:gd name="T0" fmla="*/ 0 w 1936750"/>
              <a:gd name="T1" fmla="*/ 869950 h 435016"/>
              <a:gd name="T2" fmla="*/ 1365141 w 1936750"/>
              <a:gd name="T3" fmla="*/ 82 h 435016"/>
              <a:gd name="T4" fmla="*/ 6472347 w 1936750"/>
              <a:gd name="T5" fmla="*/ 82 h 435016"/>
              <a:gd name="T6" fmla="*/ 7837488 w 1936750"/>
              <a:gd name="T7" fmla="*/ 869950 h 435016"/>
              <a:gd name="T8" fmla="*/ 0 w 1936750"/>
              <a:gd name="T9" fmla="*/ 869950 h 4350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36750"/>
              <a:gd name="T16" fmla="*/ 0 h 435016"/>
              <a:gd name="T17" fmla="*/ 1936750 w 1936750"/>
              <a:gd name="T18" fmla="*/ 435016 h 4350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36750" h="435016">
                <a:moveTo>
                  <a:pt x="0" y="435016"/>
                </a:moveTo>
                <a:cubicBezTo>
                  <a:pt x="201348" y="315424"/>
                  <a:pt x="110597" y="-4192"/>
                  <a:pt x="337345" y="41"/>
                </a:cubicBezTo>
                <a:lnTo>
                  <a:pt x="1599405" y="41"/>
                </a:lnTo>
                <a:cubicBezTo>
                  <a:pt x="1838853" y="-1017"/>
                  <a:pt x="1729052" y="305899"/>
                  <a:pt x="1936750" y="435016"/>
                </a:cubicBezTo>
                <a:lnTo>
                  <a:pt x="0" y="435016"/>
                </a:ln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1" name="文本框 13"/>
          <p:cNvSpPr>
            <a:spLocks noChangeArrowheads="1"/>
          </p:cNvSpPr>
          <p:nvPr/>
        </p:nvSpPr>
        <p:spPr bwMode="auto">
          <a:xfrm>
            <a:off x="1413283" y="6255589"/>
            <a:ext cx="1980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电子工业出版社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2" y="130632"/>
            <a:ext cx="12192003" cy="586926"/>
            <a:chOff x="-2" y="130632"/>
            <a:chExt cx="12192003" cy="586926"/>
          </a:xfrm>
        </p:grpSpPr>
        <p:sp>
          <p:nvSpPr>
            <p:cNvPr id="2" name="矩形 1"/>
            <p:cNvSpPr/>
            <p:nvPr/>
          </p:nvSpPr>
          <p:spPr bwMode="auto">
            <a:xfrm>
              <a:off x="-2" y="192886"/>
              <a:ext cx="12192001" cy="5246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0" y="130632"/>
              <a:ext cx="12192001" cy="524672"/>
            </a:xfrm>
            <a:prstGeom prst="rect">
              <a:avLst/>
            </a:prstGeom>
            <a:solidFill>
              <a:srgbClr val="95C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zh-CN" spc="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  PHP</a:t>
              </a:r>
              <a:r>
                <a:rPr lang="zh-CN" altLang="en-US" spc="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程序设计基础教程                                     </a:t>
              </a:r>
              <a:r>
                <a:rPr lang="zh-CN" altLang="en-US" spc="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pc="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</a:t>
              </a:r>
              <a:r>
                <a:rPr lang="zh-CN" altLang="en-US" spc="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章</a:t>
              </a:r>
              <a:endParaRPr lang="zh-CN" altLang="en-US" spc="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056" name="文本框 13"/>
          <p:cNvSpPr>
            <a:spLocks noChangeArrowheads="1"/>
          </p:cNvSpPr>
          <p:nvPr/>
        </p:nvSpPr>
        <p:spPr bwMode="auto">
          <a:xfrm>
            <a:off x="8802132" y="6255589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主编：林世鑫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5" y="232230"/>
            <a:ext cx="344286" cy="335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tmFilter="0,0; .5, 1; 1, 1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 animBg="1"/>
      <p:bldP spid="2052" grpId="0" animBg="1"/>
      <p:bldP spid="2054" grpId="0" animBg="1"/>
      <p:bldP spid="2055" grpId="0"/>
      <p:bldP spid="12" grpId="0" animBg="1"/>
      <p:bldP spid="11" grpId="0"/>
      <p:bldP spid="205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9140819" y="213868"/>
            <a:ext cx="21852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4.1.2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、双分支条件结构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矩形 33"/>
          <p:cNvSpPr>
            <a:spLocks noChangeArrowheads="1"/>
          </p:cNvSpPr>
          <p:nvPr/>
        </p:nvSpPr>
        <p:spPr bwMode="auto">
          <a:xfrm>
            <a:off x="241470" y="1088434"/>
            <a:ext cx="5449646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2400" dirty="0" smtClean="0"/>
              <a:t>根据</a:t>
            </a:r>
            <a:r>
              <a:rPr lang="zh-CN" altLang="en-US" sz="2400" dirty="0"/>
              <a:t>条件表达式结果的成立与不成立都分别作出不同的处理的话</a:t>
            </a:r>
            <a:r>
              <a:rPr lang="zh-CN" altLang="en-US" sz="2400" dirty="0" smtClean="0"/>
              <a:t>，属于双</a:t>
            </a:r>
            <a:r>
              <a:rPr lang="zh-CN" altLang="en-US" sz="2400" dirty="0"/>
              <a:t>分支条件结构。其语法格式如下：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If(</a:t>
            </a:r>
            <a:r>
              <a:rPr lang="zh-CN" altLang="en-US" sz="2400" b="1" dirty="0">
                <a:solidFill>
                  <a:srgbClr val="FF0000"/>
                </a:solidFill>
              </a:rPr>
              <a:t>条件表达式</a:t>
            </a:r>
            <a:r>
              <a:rPr lang="en-US" altLang="zh-CN" sz="2400" b="1" dirty="0">
                <a:solidFill>
                  <a:srgbClr val="FF0000"/>
                </a:solidFill>
              </a:rPr>
              <a:t>)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	{</a:t>
            </a:r>
            <a:r>
              <a:rPr lang="zh-CN" altLang="en-US" sz="2400" b="1" dirty="0">
                <a:solidFill>
                  <a:srgbClr val="FF0000"/>
                </a:solidFill>
              </a:rPr>
              <a:t>语句块</a:t>
            </a:r>
            <a:r>
              <a:rPr lang="en-US" altLang="zh-CN" sz="2400" b="1" dirty="0">
                <a:solidFill>
                  <a:srgbClr val="FF0000"/>
                </a:solidFill>
              </a:rPr>
              <a:t>1}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else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	{</a:t>
            </a:r>
            <a:r>
              <a:rPr lang="zh-CN" altLang="en-US" sz="2400" b="1" dirty="0">
                <a:solidFill>
                  <a:srgbClr val="FF0000"/>
                </a:solidFill>
              </a:rPr>
              <a:t>语句块</a:t>
            </a:r>
            <a:r>
              <a:rPr lang="en-US" altLang="zh-CN" sz="2400" b="1" dirty="0">
                <a:solidFill>
                  <a:srgbClr val="FF0000"/>
                </a:solidFill>
              </a:rPr>
              <a:t>2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}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400" dirty="0"/>
              <a:t>当条件表达式成立时，执行</a:t>
            </a:r>
            <a:r>
              <a:rPr lang="en-US" altLang="zh-CN" sz="2400" dirty="0"/>
              <a:t>{</a:t>
            </a:r>
            <a:r>
              <a:rPr lang="zh-CN" altLang="en-US" sz="2400" dirty="0"/>
              <a:t>语句块</a:t>
            </a:r>
            <a:r>
              <a:rPr lang="en-US" altLang="zh-CN" sz="2400" dirty="0"/>
              <a:t>1}</a:t>
            </a:r>
            <a:r>
              <a:rPr lang="zh-CN" altLang="en-US" sz="2400" dirty="0"/>
              <a:t>而忽略</a:t>
            </a:r>
            <a:r>
              <a:rPr lang="en-US" altLang="zh-CN" sz="2400" dirty="0"/>
              <a:t>{</a:t>
            </a:r>
            <a:r>
              <a:rPr lang="zh-CN" altLang="en-US" sz="2400" dirty="0"/>
              <a:t>语句块</a:t>
            </a:r>
            <a:r>
              <a:rPr lang="en-US" altLang="zh-CN" sz="2400" dirty="0"/>
              <a:t>2}</a:t>
            </a:r>
            <a:r>
              <a:rPr lang="zh-CN" altLang="en-US" sz="2400" dirty="0"/>
              <a:t>，当条件不成立时，执行</a:t>
            </a:r>
            <a:r>
              <a:rPr lang="en-US" altLang="zh-CN" sz="2400" dirty="0"/>
              <a:t>{</a:t>
            </a:r>
            <a:r>
              <a:rPr lang="zh-CN" altLang="en-US" sz="2400" dirty="0"/>
              <a:t>语句块</a:t>
            </a:r>
            <a:r>
              <a:rPr lang="en-US" altLang="zh-CN" sz="2400" dirty="0"/>
              <a:t>2}</a:t>
            </a:r>
            <a:r>
              <a:rPr lang="zh-CN" altLang="en-US" sz="2400" dirty="0"/>
              <a:t>而忽略</a:t>
            </a:r>
            <a:r>
              <a:rPr lang="en-US" altLang="zh-CN" sz="2400" dirty="0"/>
              <a:t>{</a:t>
            </a:r>
            <a:r>
              <a:rPr lang="zh-CN" altLang="en-US" sz="2400" dirty="0"/>
              <a:t>语句块</a:t>
            </a:r>
            <a:r>
              <a:rPr lang="en-US" altLang="zh-CN" sz="2400" dirty="0"/>
              <a:t>1}</a:t>
            </a:r>
          </a:p>
        </p:txBody>
      </p:sp>
      <p:sp>
        <p:nvSpPr>
          <p:cNvPr id="23" name="AutoShape 38"/>
          <p:cNvSpPr>
            <a:spLocks noChangeArrowheads="1"/>
          </p:cNvSpPr>
          <p:nvPr/>
        </p:nvSpPr>
        <p:spPr bwMode="auto">
          <a:xfrm>
            <a:off x="7942615" y="2065158"/>
            <a:ext cx="1999040" cy="724214"/>
          </a:xfrm>
          <a:prstGeom prst="diamond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表达式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Rectangle 39"/>
          <p:cNvSpPr>
            <a:spLocks noChangeArrowheads="1"/>
          </p:cNvSpPr>
          <p:nvPr/>
        </p:nvSpPr>
        <p:spPr bwMode="auto">
          <a:xfrm>
            <a:off x="6377427" y="3532332"/>
            <a:ext cx="1303296" cy="42272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00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zh-CN" sz="200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语句块</a:t>
            </a:r>
            <a:r>
              <a:rPr lang="en-US" sz="200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1}</a:t>
            </a:r>
            <a:endParaRPr lang="zh-CN" sz="2000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Rectangle 40"/>
          <p:cNvSpPr>
            <a:spLocks noChangeArrowheads="1"/>
          </p:cNvSpPr>
          <p:nvPr/>
        </p:nvSpPr>
        <p:spPr bwMode="auto">
          <a:xfrm>
            <a:off x="8397998" y="5120744"/>
            <a:ext cx="1348109" cy="4748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语句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Text Box 44"/>
          <p:cNvSpPr txBox="1">
            <a:spLocks noChangeArrowheads="1"/>
          </p:cNvSpPr>
          <p:nvPr/>
        </p:nvSpPr>
        <p:spPr bwMode="auto">
          <a:xfrm>
            <a:off x="7077993" y="2065158"/>
            <a:ext cx="864621" cy="382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000" kern="100" dirty="0" smtClean="0">
                <a:solidFill>
                  <a:srgbClr val="0099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True</a:t>
            </a:r>
            <a:endParaRPr lang="zh-CN" sz="2000" kern="100" dirty="0">
              <a:solidFill>
                <a:srgbClr val="0099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Text Box 45"/>
          <p:cNvSpPr txBox="1">
            <a:spLocks noChangeArrowheads="1"/>
          </p:cNvSpPr>
          <p:nvPr/>
        </p:nvSpPr>
        <p:spPr bwMode="auto">
          <a:xfrm>
            <a:off x="9746107" y="1979067"/>
            <a:ext cx="1070732" cy="387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0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else</a:t>
            </a:r>
            <a:endParaRPr lang="zh-CN" sz="20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Rectangle 46"/>
          <p:cNvSpPr>
            <a:spLocks noChangeArrowheads="1"/>
          </p:cNvSpPr>
          <p:nvPr/>
        </p:nvSpPr>
        <p:spPr bwMode="auto">
          <a:xfrm>
            <a:off x="9941655" y="3532333"/>
            <a:ext cx="1403462" cy="4227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00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zh-CN" sz="200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语句块</a:t>
            </a:r>
            <a:r>
              <a:rPr lang="en-US" sz="200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2}</a:t>
            </a:r>
            <a:endParaRPr lang="zh-CN" sz="2000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2" name="AutoShape 48"/>
          <p:cNvCxnSpPr>
            <a:cxnSpLocks noChangeShapeType="1"/>
            <a:stCxn id="30" idx="2"/>
            <a:endCxn id="25" idx="3"/>
          </p:cNvCxnSpPr>
          <p:nvPr/>
        </p:nvCxnSpPr>
        <p:spPr bwMode="auto">
          <a:xfrm rot="5400000">
            <a:off x="9493195" y="4207971"/>
            <a:ext cx="1403105" cy="897279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肘形连接符 32"/>
          <p:cNvCxnSpPr>
            <a:stCxn id="24" idx="2"/>
            <a:endCxn id="25" idx="1"/>
          </p:cNvCxnSpPr>
          <p:nvPr/>
        </p:nvCxnSpPr>
        <p:spPr>
          <a:xfrm rot="16200000" flipH="1">
            <a:off x="7011984" y="3972149"/>
            <a:ext cx="1403104" cy="1368923"/>
          </a:xfrm>
          <a:prstGeom prst="bentConnector2">
            <a:avLst/>
          </a:prstGeom>
          <a:ln w="38100">
            <a:solidFill>
              <a:srgbClr val="0E81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>
            <a:stCxn id="23" idx="1"/>
            <a:endCxn id="24" idx="0"/>
          </p:cNvCxnSpPr>
          <p:nvPr/>
        </p:nvCxnSpPr>
        <p:spPr bwMode="auto">
          <a:xfrm rot="10800000" flipV="1">
            <a:off x="7029075" y="2427264"/>
            <a:ext cx="913540" cy="1105067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0E814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肘形连接符 47"/>
          <p:cNvCxnSpPr>
            <a:stCxn id="23" idx="3"/>
            <a:endCxn id="30" idx="0"/>
          </p:cNvCxnSpPr>
          <p:nvPr/>
        </p:nvCxnSpPr>
        <p:spPr bwMode="auto">
          <a:xfrm>
            <a:off x="9941655" y="2427265"/>
            <a:ext cx="701731" cy="1105068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642511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2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3" name="文本框 9"/>
          <p:cNvSpPr>
            <a:spLocks noChangeArrowheads="1"/>
          </p:cNvSpPr>
          <p:nvPr/>
        </p:nvSpPr>
        <p:spPr bwMode="auto">
          <a:xfrm>
            <a:off x="8782564" y="239042"/>
            <a:ext cx="21729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4.1.2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、单分支条件结构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87983" y="1110404"/>
            <a:ext cx="6294954" cy="5377481"/>
            <a:chOff x="736980" y="2350803"/>
            <a:chExt cx="9190430" cy="4322951"/>
          </a:xfrm>
        </p:grpSpPr>
        <p:grpSp>
          <p:nvGrpSpPr>
            <p:cNvPr id="42" name="组合 41"/>
            <p:cNvGrpSpPr/>
            <p:nvPr/>
          </p:nvGrpSpPr>
          <p:grpSpPr>
            <a:xfrm>
              <a:off x="736980" y="2350803"/>
              <a:ext cx="9190430" cy="4322951"/>
              <a:chOff x="2006221" y="2350804"/>
              <a:chExt cx="15211498" cy="1452562"/>
            </a:xfrm>
            <a:solidFill>
              <a:srgbClr val="1E3A1A"/>
            </a:solidFill>
          </p:grpSpPr>
          <p:sp>
            <p:nvSpPr>
              <p:cNvPr id="44" name="圆角矩形 6"/>
              <p:cNvSpPr>
                <a:spLocks noChangeArrowheads="1"/>
              </p:cNvSpPr>
              <p:nvPr/>
            </p:nvSpPr>
            <p:spPr bwMode="auto">
              <a:xfrm>
                <a:off x="2006221" y="2350804"/>
                <a:ext cx="15211498" cy="1452562"/>
              </a:xfrm>
              <a:prstGeom prst="roundRect">
                <a:avLst>
                  <a:gd name="adj" fmla="val 3139"/>
                </a:avLst>
              </a:prstGeom>
              <a:grpFill/>
              <a:ln w="12700">
                <a:solidFill>
                  <a:srgbClr val="0E8146"/>
                </a:solidFill>
                <a:bevel/>
                <a:headEnd/>
                <a:tailEnd/>
              </a:ln>
              <a:ex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45" name="图片 1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120756" y="2390061"/>
                <a:ext cx="2084350" cy="2333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3" name="文本框 17"/>
            <p:cNvSpPr>
              <a:spLocks noChangeArrowheads="1"/>
            </p:cNvSpPr>
            <p:nvPr/>
          </p:nvSpPr>
          <p:spPr bwMode="auto">
            <a:xfrm>
              <a:off x="1558184" y="2857618"/>
              <a:ext cx="315141" cy="367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 i="1" spc="600" dirty="0" smtClean="0">
                  <a:solidFill>
                    <a:schemeClr val="bg1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例</a:t>
              </a:r>
              <a:endParaRPr lang="zh-CN" altLang="en-US" sz="2000" b="1" i="1" spc="6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266319" y="1969500"/>
            <a:ext cx="529510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+mn-lt"/>
              </a:rPr>
              <a:t>&lt;?</a:t>
            </a:r>
            <a:r>
              <a:rPr lang="en-US" altLang="zh-CN" sz="2000" dirty="0" err="1">
                <a:solidFill>
                  <a:srgbClr val="FF0000"/>
                </a:solidFill>
                <a:latin typeface="+mn-lt"/>
              </a:rPr>
              <a:t>php</a:t>
            </a:r>
            <a:endParaRPr lang="zh-CN" altLang="zh-CN" sz="2000" dirty="0">
              <a:solidFill>
                <a:srgbClr val="FF0000"/>
              </a:solidFill>
              <a:latin typeface="+mn-lt"/>
            </a:endParaRPr>
          </a:p>
          <a:p>
            <a:pPr>
              <a:spcAft>
                <a:spcPts val="0"/>
              </a:spcAft>
            </a:pPr>
            <a:r>
              <a:rPr lang="en-US" altLang="zh-CN" sz="2000" dirty="0" smtClean="0">
                <a:solidFill>
                  <a:schemeClr val="bg1"/>
                </a:solidFill>
                <a:latin typeface="+mn-lt"/>
              </a:rPr>
              <a:t>    </a:t>
            </a:r>
            <a:r>
              <a:rPr lang="en-US" altLang="zh-CN" sz="2000" dirty="0">
                <a:solidFill>
                  <a:srgbClr val="00B0F0"/>
                </a:solidFill>
                <a:latin typeface="+mn-lt"/>
                <a:cs typeface="Courier New" panose="02070309020205020404" pitchFamily="49" charset="0"/>
              </a:rPr>
              <a:t>$score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=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cs typeface="Courier New" panose="02070309020205020404" pitchFamily="49" charset="0"/>
              </a:rPr>
              <a:t>50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     if(</a:t>
            </a:r>
            <a:r>
              <a:rPr lang="en-US" altLang="zh-CN" sz="2000" dirty="0">
                <a:solidFill>
                  <a:srgbClr val="00B0F0"/>
                </a:solidFill>
                <a:latin typeface="+mn-lt"/>
                <a:cs typeface="Courier New" panose="02070309020205020404" pitchFamily="49" charset="0"/>
              </a:rPr>
              <a:t>$score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&gt;=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cs typeface="Courier New" panose="02070309020205020404" pitchFamily="49" charset="0"/>
              </a:rPr>
              <a:t>60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)</a:t>
            </a:r>
          </a:p>
          <a:p>
            <a:pPr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         {</a:t>
            </a:r>
          </a:p>
          <a:p>
            <a:pPr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             echo '</a:t>
            </a:r>
            <a:r>
              <a:rPr lang="zh-CN" altLang="en-US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分数：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'.</a:t>
            </a:r>
            <a:r>
              <a:rPr lang="en-US" altLang="zh-CN" sz="2000" dirty="0">
                <a:solidFill>
                  <a:srgbClr val="00B0F0"/>
                </a:solidFill>
                <a:latin typeface="+mn-lt"/>
                <a:cs typeface="Courier New" panose="02070309020205020404" pitchFamily="49" charset="0"/>
              </a:rPr>
              <a:t>$score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.'</a:t>
            </a:r>
            <a:r>
              <a:rPr lang="zh-CN" altLang="en-US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分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&lt;</a:t>
            </a:r>
            <a:r>
              <a:rPr lang="en-US" altLang="zh-CN" sz="2000" dirty="0" err="1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br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&gt;';</a:t>
            </a:r>
          </a:p>
          <a:p>
            <a:pPr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             echo "</a:t>
            </a:r>
            <a:r>
              <a:rPr lang="zh-CN" altLang="en-US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恭喜您，考试通过了</a:t>
            </a:r>
            <a:r>
              <a:rPr lang="zh-CN" altLang="en-US" sz="2000" dirty="0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！</a:t>
            </a:r>
            <a:r>
              <a:rPr lang="en-US" altLang="zh-CN" sz="2000" dirty="0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";</a:t>
            </a:r>
            <a:endParaRPr lang="en-US" altLang="zh-CN" sz="2000" dirty="0">
              <a:solidFill>
                <a:schemeClr val="bg1"/>
              </a:solidFill>
              <a:latin typeface="+mn-lt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         }</a:t>
            </a:r>
          </a:p>
          <a:p>
            <a:pPr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     else</a:t>
            </a:r>
          </a:p>
          <a:p>
            <a:pPr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         {</a:t>
            </a:r>
          </a:p>
          <a:p>
            <a:pPr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             echo '</a:t>
            </a:r>
            <a:r>
              <a:rPr lang="zh-CN" altLang="en-US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分数：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'.</a:t>
            </a:r>
            <a:r>
              <a:rPr lang="en-US" altLang="zh-CN" sz="2000" dirty="0">
                <a:solidFill>
                  <a:srgbClr val="00B0F0"/>
                </a:solidFill>
                <a:latin typeface="+mn-lt"/>
                <a:cs typeface="Courier New" panose="02070309020205020404" pitchFamily="49" charset="0"/>
              </a:rPr>
              <a:t>$score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.'</a:t>
            </a:r>
            <a:r>
              <a:rPr lang="zh-CN" altLang="en-US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分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&lt;</a:t>
            </a:r>
            <a:r>
              <a:rPr lang="en-US" altLang="zh-CN" sz="2000" dirty="0" err="1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br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&gt;';</a:t>
            </a:r>
          </a:p>
          <a:p>
            <a:pPr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             echo "</a:t>
            </a:r>
            <a:r>
              <a:rPr lang="zh-CN" altLang="en-US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很抱歉，考试不通过</a:t>
            </a:r>
            <a:r>
              <a:rPr lang="zh-CN" altLang="en-US" sz="2000" dirty="0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！</a:t>
            </a:r>
            <a:r>
              <a:rPr lang="en-US" altLang="zh-CN" sz="2000" dirty="0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";</a:t>
            </a:r>
            <a:endParaRPr lang="en-US" altLang="zh-CN" sz="2000" dirty="0">
              <a:solidFill>
                <a:schemeClr val="bg1"/>
              </a:solidFill>
              <a:latin typeface="+mn-lt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         }</a:t>
            </a:r>
          </a:p>
          <a:p>
            <a:pPr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     echo "</a:t>
            </a:r>
            <a:r>
              <a:rPr lang="zh-CN" altLang="en-US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成绩鉴定结束</a:t>
            </a:r>
            <a:r>
              <a:rPr lang="en-US" altLang="zh-CN" sz="2000" dirty="0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";</a:t>
            </a:r>
            <a:r>
              <a:rPr lang="en-US" altLang="zh-CN" sz="2000" dirty="0" smtClean="0">
                <a:solidFill>
                  <a:schemeClr val="bg1"/>
                </a:solidFill>
                <a:latin typeface="+mn-lt"/>
              </a:rPr>
              <a:t>     </a:t>
            </a:r>
            <a:endParaRPr lang="zh-CN" altLang="zh-CN" sz="2000" dirty="0" smtClean="0">
              <a:solidFill>
                <a:schemeClr val="bg1"/>
              </a:solidFill>
              <a:latin typeface="+mn-lt"/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  <a:latin typeface="+mn-lt"/>
              </a:rPr>
              <a:t>?&gt;</a:t>
            </a:r>
            <a:endParaRPr lang="zh-CN" altLang="en-US" sz="2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4" name="Rectangle 53"/>
          <p:cNvSpPr>
            <a:spLocks noChangeArrowheads="1"/>
          </p:cNvSpPr>
          <p:nvPr/>
        </p:nvSpPr>
        <p:spPr bwMode="auto">
          <a:xfrm>
            <a:off x="7241571" y="3638927"/>
            <a:ext cx="1792667" cy="64157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4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考试通过</a:t>
            </a:r>
            <a:endParaRPr 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Rectangle 54"/>
          <p:cNvSpPr>
            <a:spLocks noChangeArrowheads="1"/>
          </p:cNvSpPr>
          <p:nvPr/>
        </p:nvSpPr>
        <p:spPr bwMode="auto">
          <a:xfrm>
            <a:off x="8626037" y="5312267"/>
            <a:ext cx="1849042" cy="61874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400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鉴定结束</a:t>
            </a:r>
            <a:endParaRPr 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AutoShape 52"/>
          <p:cNvSpPr>
            <a:spLocks noChangeArrowheads="1"/>
          </p:cNvSpPr>
          <p:nvPr/>
        </p:nvSpPr>
        <p:spPr bwMode="auto">
          <a:xfrm>
            <a:off x="8502842" y="2282462"/>
            <a:ext cx="1938883" cy="807099"/>
          </a:xfrm>
          <a:prstGeom prst="diamond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000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$score&gt;=60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Rectangle 53"/>
          <p:cNvSpPr>
            <a:spLocks noChangeArrowheads="1"/>
          </p:cNvSpPr>
          <p:nvPr/>
        </p:nvSpPr>
        <p:spPr bwMode="auto">
          <a:xfrm>
            <a:off x="10100956" y="3633120"/>
            <a:ext cx="1792667" cy="634061"/>
          </a:xfrm>
          <a:prstGeom prst="rect">
            <a:avLst/>
          </a:prstGeom>
          <a:solidFill>
            <a:srgbClr val="FF33CC"/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4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考试不通过</a:t>
            </a:r>
            <a:endParaRPr 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Rectangle 54"/>
          <p:cNvSpPr>
            <a:spLocks noChangeArrowheads="1"/>
          </p:cNvSpPr>
          <p:nvPr/>
        </p:nvSpPr>
        <p:spPr bwMode="auto">
          <a:xfrm>
            <a:off x="8678316" y="1255736"/>
            <a:ext cx="1587934" cy="53696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400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$score=50</a:t>
            </a:r>
            <a:endParaRPr 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/>
          <p:cNvCxnSpPr>
            <a:stCxn id="23" idx="2"/>
            <a:endCxn id="16" idx="0"/>
          </p:cNvCxnSpPr>
          <p:nvPr/>
        </p:nvCxnSpPr>
        <p:spPr bwMode="auto">
          <a:xfrm>
            <a:off x="9472283" y="1792697"/>
            <a:ext cx="1" cy="489765"/>
          </a:xfrm>
          <a:prstGeom prst="straightConnector1">
            <a:avLst/>
          </a:prstGeom>
          <a:ln w="38100"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16" idx="3"/>
            <a:endCxn id="18" idx="0"/>
          </p:cNvCxnSpPr>
          <p:nvPr/>
        </p:nvCxnSpPr>
        <p:spPr bwMode="auto">
          <a:xfrm>
            <a:off x="10441725" y="2686012"/>
            <a:ext cx="555565" cy="947108"/>
          </a:xfrm>
          <a:prstGeom prst="bentConnector2">
            <a:avLst/>
          </a:prstGeom>
          <a:ln w="38100"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18" idx="2"/>
            <a:endCxn id="15" idx="0"/>
          </p:cNvCxnSpPr>
          <p:nvPr/>
        </p:nvCxnSpPr>
        <p:spPr bwMode="auto">
          <a:xfrm rot="5400000">
            <a:off x="9751381" y="4066358"/>
            <a:ext cx="1045086" cy="1446732"/>
          </a:xfrm>
          <a:prstGeom prst="bentConnector3">
            <a:avLst/>
          </a:prstGeom>
          <a:ln w="38100"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2757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 tmFilter="0,0; .5, 1; 1, 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25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 tmFilter="0,0; .5, 1; 1, 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 tmFilter="0,0; .5, 1; 1, 1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50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 tmFilter="0,0; .5, 1; 1, 1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 tmFilter="0,0; .5, 1; 1, 1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15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 tmFilter="0,0; .5, 1; 1, 1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400"/>
                            </p:stCondLst>
                            <p:childTnLst>
                              <p:par>
                                <p:cTn id="6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 tmFilter="0,0; .5, 1; 1, 1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725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 tmFilter="0,0; .5, 1; 1, 1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975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 tmFilter="0,0; .5, 1; 1, 1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825"/>
                            </p:stCondLst>
                            <p:childTnLst>
                              <p:par>
                                <p:cTn id="8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 tmFilter="0,0; .5, 1; 1, 1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475"/>
                            </p:stCondLst>
                            <p:childTnLst>
                              <p:par>
                                <p:cTn id="9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 tmFilter="0,0; .5, 1; 1, 1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725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50" tmFilter="0,0; .5, 1; 1, 1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275"/>
                            </p:stCondLst>
                            <p:childTnLst>
                              <p:par>
                                <p:cTn id="10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50" tmFilter="0,0; .5, 1; 1, 1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00"/>
                            </p:stCondLst>
                            <p:childTnLst>
                              <p:par>
                                <p:cTn id="13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3500"/>
                            </p:stCondLst>
                            <p:childTnLst>
                              <p:par>
                                <p:cTn id="1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000"/>
                            </p:stCondLst>
                            <p:childTnLst>
                              <p:par>
                                <p:cTn id="1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500"/>
                            </p:stCondLst>
                            <p:childTnLst>
                              <p:par>
                                <p:cTn id="1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0"/>
                            </p:stCondLst>
                            <p:childTnLst>
                              <p:par>
                                <p:cTn id="1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5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5" presetID="1" presetClass="emph" presetSubtype="2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5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8500"/>
                            </p:stCondLst>
                            <p:childTnLst>
                              <p:par>
                                <p:cTn id="160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4" grpId="0" animBg="1"/>
      <p:bldP spid="14" grpId="1" animBg="1"/>
      <p:bldP spid="14" grpId="2" animBg="1"/>
      <p:bldP spid="15" grpId="0" animBg="1"/>
      <p:bldP spid="16" grpId="0" animBg="1"/>
      <p:bldP spid="18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3"/>
          <p:cNvSpPr>
            <a:spLocks noChangeArrowheads="1"/>
          </p:cNvSpPr>
          <p:nvPr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任意多边形 6"/>
          <p:cNvSpPr>
            <a:spLocks noChangeArrowheads="1"/>
          </p:cNvSpPr>
          <p:nvPr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6083749" y="2744887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多分支条件结构</a:t>
            </a:r>
            <a:endParaRPr lang="zh-CN" altLang="en-US" sz="4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3870531" y="2797821"/>
            <a:ext cx="1851498" cy="663575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4.1.3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102" name="文本框 10"/>
          <p:cNvSpPr>
            <a:spLocks noChangeArrowheads="1"/>
          </p:cNvSpPr>
          <p:nvPr/>
        </p:nvSpPr>
        <p:spPr bwMode="auto">
          <a:xfrm>
            <a:off x="294803" y="83494"/>
            <a:ext cx="35365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4.1</a:t>
            </a:r>
            <a:r>
              <a:rPr lang="zh-CN" altLang="en-US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、条件分支结构</a:t>
            </a:r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 bwMode="auto">
          <a:xfrm rot="10800000">
            <a:off x="11013034" y="-15508"/>
            <a:ext cx="1164485" cy="659667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7" name="肘形连接符 6"/>
          <p:cNvCxnSpPr>
            <a:stCxn id="4102" idx="2"/>
            <a:endCxn id="4101" idx="1"/>
          </p:cNvCxnSpPr>
          <p:nvPr/>
        </p:nvCxnSpPr>
        <p:spPr bwMode="auto">
          <a:xfrm rot="16200000" flipH="1">
            <a:off x="1674578" y="933656"/>
            <a:ext cx="2584450" cy="1807455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0E814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11380764" y="83494"/>
            <a:ext cx="4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03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9140819" y="213868"/>
            <a:ext cx="21852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4.1.3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、多分支条件结构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矩形 33"/>
          <p:cNvSpPr>
            <a:spLocks noChangeArrowheads="1"/>
          </p:cNvSpPr>
          <p:nvPr/>
        </p:nvSpPr>
        <p:spPr bwMode="auto">
          <a:xfrm>
            <a:off x="431020" y="1158372"/>
            <a:ext cx="5449646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2000" dirty="0"/>
              <a:t>若条件表达式存在多于</a:t>
            </a:r>
            <a:r>
              <a:rPr lang="en-US" altLang="zh-CN" sz="2000" dirty="0"/>
              <a:t>2</a:t>
            </a:r>
            <a:r>
              <a:rPr lang="zh-CN" altLang="en-US" sz="2000" dirty="0" smtClean="0"/>
              <a:t>种可能结果</a:t>
            </a:r>
            <a:r>
              <a:rPr lang="zh-CN" altLang="en-US" sz="2000" dirty="0"/>
              <a:t>且都需要作出不同处理时，需要使用</a:t>
            </a:r>
            <a:r>
              <a:rPr lang="en-US" altLang="zh-CN" sz="2000" dirty="0" err="1"/>
              <a:t>elseif</a:t>
            </a:r>
            <a:r>
              <a:rPr lang="zh-CN" altLang="en-US" sz="2000" dirty="0"/>
              <a:t>语句，编写多分支条件结构的程序。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000" dirty="0"/>
              <a:t>其语法格式如下：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if(</a:t>
            </a:r>
            <a:r>
              <a:rPr lang="zh-CN" altLang="en-US" sz="2000" b="1" dirty="0">
                <a:solidFill>
                  <a:srgbClr val="FF0000"/>
                </a:solidFill>
              </a:rPr>
              <a:t>条件表达式</a:t>
            </a:r>
            <a:r>
              <a:rPr lang="en-US" altLang="zh-CN" sz="2000" b="1" dirty="0">
                <a:solidFill>
                  <a:srgbClr val="FF0000"/>
                </a:solidFill>
              </a:rPr>
              <a:t>1)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</a:rPr>
              <a:t>         {</a:t>
            </a:r>
            <a:r>
              <a:rPr lang="zh-CN" altLang="en-US" sz="2000" b="1" dirty="0">
                <a:solidFill>
                  <a:srgbClr val="FF0000"/>
                </a:solidFill>
              </a:rPr>
              <a:t>语句块</a:t>
            </a:r>
            <a:r>
              <a:rPr lang="en-US" altLang="zh-CN" sz="2000" b="1" dirty="0">
                <a:solidFill>
                  <a:srgbClr val="FF0000"/>
                </a:solidFill>
              </a:rPr>
              <a:t>1}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000" b="1" dirty="0" err="1">
                <a:solidFill>
                  <a:srgbClr val="FF0000"/>
                </a:solidFill>
              </a:rPr>
              <a:t>elseif</a:t>
            </a:r>
            <a:r>
              <a:rPr lang="en-US" altLang="zh-CN" sz="2000" b="1" dirty="0">
                <a:solidFill>
                  <a:srgbClr val="FF0000"/>
                </a:solidFill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</a:rPr>
              <a:t>条件表达式</a:t>
            </a:r>
            <a:r>
              <a:rPr lang="en-US" altLang="zh-CN" sz="2000" b="1" dirty="0">
                <a:solidFill>
                  <a:srgbClr val="FF0000"/>
                </a:solidFill>
              </a:rPr>
              <a:t>2)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	{</a:t>
            </a:r>
            <a:r>
              <a:rPr lang="zh-CN" altLang="en-US" sz="2000" b="1" dirty="0">
                <a:solidFill>
                  <a:srgbClr val="FF0000"/>
                </a:solidFill>
              </a:rPr>
              <a:t>语句块</a:t>
            </a:r>
            <a:r>
              <a:rPr lang="en-US" altLang="zh-CN" sz="2000" b="1" dirty="0">
                <a:solidFill>
                  <a:srgbClr val="FF0000"/>
                </a:solidFill>
              </a:rPr>
              <a:t>2}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</a:rPr>
              <a:t>……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</a:rPr>
              <a:t>[</a:t>
            </a:r>
            <a:r>
              <a:rPr lang="en-US" altLang="zh-CN" sz="2000" b="1" dirty="0">
                <a:solidFill>
                  <a:srgbClr val="FF0000"/>
                </a:solidFill>
              </a:rPr>
              <a:t>else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	{</a:t>
            </a:r>
            <a:r>
              <a:rPr lang="zh-CN" altLang="en-US" sz="2000" b="1" dirty="0">
                <a:solidFill>
                  <a:srgbClr val="FF0000"/>
                </a:solidFill>
              </a:rPr>
              <a:t>语句块</a:t>
            </a:r>
            <a:r>
              <a:rPr lang="en-US" altLang="zh-CN" sz="2000" b="1" dirty="0">
                <a:solidFill>
                  <a:srgbClr val="FF0000"/>
                </a:solidFill>
              </a:rPr>
              <a:t>4}]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947" y="1364776"/>
            <a:ext cx="6164662" cy="496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163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9140819" y="213868"/>
            <a:ext cx="21852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4.1.3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、多分支条件结构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矩形 33"/>
          <p:cNvSpPr>
            <a:spLocks noChangeArrowheads="1"/>
          </p:cNvSpPr>
          <p:nvPr/>
        </p:nvSpPr>
        <p:spPr bwMode="auto">
          <a:xfrm>
            <a:off x="444666" y="905490"/>
            <a:ext cx="1110297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2400" dirty="0" smtClean="0"/>
              <a:t>多分支条件结构</a:t>
            </a:r>
            <a:r>
              <a:rPr lang="zh-CN" altLang="en-US" sz="2400" dirty="0"/>
              <a:t>的程序运行时，会逐个判断条件表达式，遇到成立的第一个条件表达式，即执行相应的语句块，然后，忽略其它所有的分支。其流程图如下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972393" y="2500289"/>
            <a:ext cx="1544143" cy="4082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语句</a:t>
            </a:r>
            <a:r>
              <a:rPr lang="en-US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655231" y="3181068"/>
            <a:ext cx="2178466" cy="678063"/>
          </a:xfrm>
          <a:prstGeom prst="diamond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</p:spPr>
        <p:txBody>
          <a:bodyPr rot="0" vert="horz" wrap="square" lIns="108000" tIns="0" rIns="91440" bIns="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If(</a:t>
            </a:r>
            <a:r>
              <a:rPr lang="zh-CN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条件</a:t>
            </a:r>
            <a:r>
              <a:rPr lang="en-US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1)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973550" y="4509395"/>
            <a:ext cx="1541829" cy="40919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zh-CN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语句块</a:t>
            </a:r>
            <a:r>
              <a:rPr lang="en-US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1}</a:t>
            </a:r>
            <a:endParaRPr lang="zh-CN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9784204" y="6058599"/>
            <a:ext cx="1541829" cy="40738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语句</a:t>
            </a:r>
            <a:r>
              <a:rPr lang="en-US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" name="AutoShape 13"/>
          <p:cNvCxnSpPr>
            <a:cxnSpLocks noChangeShapeType="1"/>
            <a:stCxn id="11" idx="2"/>
            <a:endCxn id="12" idx="0"/>
          </p:cNvCxnSpPr>
          <p:nvPr/>
        </p:nvCxnSpPr>
        <p:spPr bwMode="auto">
          <a:xfrm flipH="1">
            <a:off x="1744464" y="2908575"/>
            <a:ext cx="1" cy="272493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14"/>
          <p:cNvCxnSpPr>
            <a:cxnSpLocks noChangeShapeType="1"/>
            <a:stCxn id="12" idx="2"/>
            <a:endCxn id="13" idx="0"/>
          </p:cNvCxnSpPr>
          <p:nvPr/>
        </p:nvCxnSpPr>
        <p:spPr bwMode="auto">
          <a:xfrm>
            <a:off x="1744464" y="3859131"/>
            <a:ext cx="1" cy="650264"/>
          </a:xfrm>
          <a:prstGeom prst="straightConnector1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1797816" y="3887714"/>
            <a:ext cx="451098" cy="339484"/>
          </a:xfrm>
          <a:prstGeom prst="rect">
            <a:avLst/>
          </a:prstGeom>
          <a:ln/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2848154" y="3100254"/>
            <a:ext cx="485798" cy="339484"/>
          </a:xfrm>
          <a:prstGeom prst="rect">
            <a:avLst/>
          </a:prstGeom>
          <a:solidFill>
            <a:srgbClr val="FF0000"/>
          </a:solidFill>
          <a:ln/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3490733" y="5033678"/>
            <a:ext cx="1541829" cy="40919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语句块</a:t>
            </a:r>
            <a:r>
              <a:rPr lang="en-US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2}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AutoShape 20"/>
          <p:cNvSpPr>
            <a:spLocks noChangeArrowheads="1"/>
          </p:cNvSpPr>
          <p:nvPr/>
        </p:nvSpPr>
        <p:spPr bwMode="auto">
          <a:xfrm>
            <a:off x="2848154" y="3761360"/>
            <a:ext cx="2826986" cy="773119"/>
          </a:xfrm>
          <a:prstGeom prst="diamond">
            <a:avLst/>
          </a:prstGeom>
          <a:solidFill>
            <a:srgbClr val="DFEF11"/>
          </a:solidFill>
          <a:ln w="9525">
            <a:solidFill>
              <a:srgbClr val="FFC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elseIf</a:t>
            </a:r>
            <a:r>
              <a:rPr lang="en-US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条件</a:t>
            </a:r>
            <a:r>
              <a:rPr lang="en-US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2)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AutoShape 21"/>
          <p:cNvSpPr>
            <a:spLocks noChangeArrowheads="1"/>
          </p:cNvSpPr>
          <p:nvPr/>
        </p:nvSpPr>
        <p:spPr bwMode="auto">
          <a:xfrm>
            <a:off x="5350697" y="4354190"/>
            <a:ext cx="2666681" cy="773119"/>
          </a:xfrm>
          <a:prstGeom prst="diamond">
            <a:avLst/>
          </a:prstGeom>
          <a:solidFill>
            <a:srgbClr val="FFD653"/>
          </a:solidFill>
          <a:ln w="9525">
            <a:solidFill>
              <a:srgbClr val="FFC000"/>
            </a:solidFill>
            <a:miter lim="800000"/>
            <a:headEnd/>
            <a:tailEnd/>
          </a:ln>
        </p:spPr>
        <p:txBody>
          <a:bodyPr rot="0" vert="horz" wrap="square" lIns="36000" tIns="0" rIns="36000" bIns="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elseIf(</a:t>
            </a:r>
            <a:r>
              <a:rPr lang="zh-CN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条件</a:t>
            </a:r>
            <a:r>
              <a:rPr lang="en-US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3)</a:t>
            </a:r>
            <a:endParaRPr lang="zh-CN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4" name="AutoShape 22"/>
          <p:cNvCxnSpPr>
            <a:cxnSpLocks noChangeShapeType="1"/>
            <a:stCxn id="12" idx="3"/>
            <a:endCxn id="22" idx="0"/>
          </p:cNvCxnSpPr>
          <p:nvPr/>
        </p:nvCxnSpPr>
        <p:spPr bwMode="auto">
          <a:xfrm>
            <a:off x="2833697" y="3520100"/>
            <a:ext cx="1427950" cy="241260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23"/>
          <p:cNvCxnSpPr>
            <a:cxnSpLocks noChangeShapeType="1"/>
            <a:stCxn id="22" idx="3"/>
            <a:endCxn id="23" idx="0"/>
          </p:cNvCxnSpPr>
          <p:nvPr/>
        </p:nvCxnSpPr>
        <p:spPr bwMode="auto">
          <a:xfrm>
            <a:off x="5675140" y="4147920"/>
            <a:ext cx="1008898" cy="206270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24"/>
          <p:cNvCxnSpPr>
            <a:cxnSpLocks noChangeShapeType="1"/>
            <a:stCxn id="23" idx="3"/>
            <a:endCxn id="29" idx="0"/>
          </p:cNvCxnSpPr>
          <p:nvPr/>
        </p:nvCxnSpPr>
        <p:spPr bwMode="auto">
          <a:xfrm>
            <a:off x="8017378" y="4740750"/>
            <a:ext cx="961987" cy="420532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25"/>
          <p:cNvCxnSpPr>
            <a:cxnSpLocks noChangeShapeType="1"/>
            <a:stCxn id="22" idx="2"/>
            <a:endCxn id="20" idx="0"/>
          </p:cNvCxnSpPr>
          <p:nvPr/>
        </p:nvCxnSpPr>
        <p:spPr bwMode="auto">
          <a:xfrm>
            <a:off x="4261647" y="4534479"/>
            <a:ext cx="1" cy="499199"/>
          </a:xfrm>
          <a:prstGeom prst="straightConnector1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5913123" y="5582485"/>
            <a:ext cx="1541829" cy="40919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语句块</a:t>
            </a:r>
            <a:r>
              <a:rPr lang="en-US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3}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8208450" y="5161282"/>
            <a:ext cx="1541829" cy="40919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语句块</a:t>
            </a:r>
            <a:r>
              <a:rPr lang="en-US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4}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" name="AutoShape 28"/>
          <p:cNvCxnSpPr>
            <a:cxnSpLocks noChangeShapeType="1"/>
            <a:stCxn id="23" idx="2"/>
            <a:endCxn id="28" idx="0"/>
          </p:cNvCxnSpPr>
          <p:nvPr/>
        </p:nvCxnSpPr>
        <p:spPr bwMode="auto">
          <a:xfrm>
            <a:off x="6684038" y="5127309"/>
            <a:ext cx="0" cy="455176"/>
          </a:xfrm>
          <a:prstGeom prst="straightConnector1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4354234" y="4577890"/>
            <a:ext cx="451098" cy="339484"/>
          </a:xfrm>
          <a:prstGeom prst="rect">
            <a:avLst/>
          </a:prstGeom>
          <a:ln/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zh-CN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6794201" y="5142131"/>
            <a:ext cx="451098" cy="339484"/>
          </a:xfrm>
          <a:prstGeom prst="rect">
            <a:avLst/>
          </a:prstGeom>
          <a:ln/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Text Box 33"/>
          <p:cNvSpPr txBox="1">
            <a:spLocks noChangeArrowheads="1"/>
          </p:cNvSpPr>
          <p:nvPr/>
        </p:nvSpPr>
        <p:spPr bwMode="auto">
          <a:xfrm>
            <a:off x="5667129" y="3724334"/>
            <a:ext cx="485798" cy="339484"/>
          </a:xfrm>
          <a:prstGeom prst="rect">
            <a:avLst/>
          </a:prstGeom>
          <a:solidFill>
            <a:srgbClr val="FF0000"/>
          </a:solidFill>
          <a:ln/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>
            <a:defPPr>
              <a:defRPr lang="zh-CN"/>
            </a:defPPr>
            <a:lvl1pPr algn="ctr">
              <a:spcAft>
                <a:spcPts val="0"/>
              </a:spcAft>
              <a:defRPr kern="100">
                <a:solidFill>
                  <a:schemeClr val="lt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/>
              <a:t>F</a:t>
            </a:r>
            <a:endParaRPr lang="zh-CN"/>
          </a:p>
        </p:txBody>
      </p:sp>
      <p:sp>
        <p:nvSpPr>
          <p:cNvPr id="41" name="Text Box 34"/>
          <p:cNvSpPr txBox="1">
            <a:spLocks noChangeArrowheads="1"/>
          </p:cNvSpPr>
          <p:nvPr/>
        </p:nvSpPr>
        <p:spPr bwMode="auto">
          <a:xfrm>
            <a:off x="8022060" y="4332207"/>
            <a:ext cx="485798" cy="339484"/>
          </a:xfrm>
          <a:prstGeom prst="rect">
            <a:avLst/>
          </a:prstGeom>
          <a:solidFill>
            <a:srgbClr val="FF0000"/>
          </a:solidFill>
          <a:ln/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>
            <a:defPPr>
              <a:defRPr lang="zh-CN"/>
            </a:defPPr>
            <a:lvl1pPr algn="ctr">
              <a:spcAft>
                <a:spcPts val="0"/>
              </a:spcAft>
              <a:defRPr kern="100">
                <a:solidFill>
                  <a:schemeClr val="lt1"/>
                </a:solidFill>
                <a:effectLst/>
                <a:latin typeface="Calibri" panose="020F0502020204030204" pitchFamily="34" charset="0"/>
                <a:ea typeface="+mn-ea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F</a:t>
            </a:r>
            <a:endParaRPr lang="zh-CN" dirty="0"/>
          </a:p>
        </p:txBody>
      </p:sp>
      <p:cxnSp>
        <p:nvCxnSpPr>
          <p:cNvPr id="50" name="肘形连接符 49"/>
          <p:cNvCxnSpPr>
            <a:stCxn id="13" idx="2"/>
            <a:endCxn id="14" idx="1"/>
          </p:cNvCxnSpPr>
          <p:nvPr/>
        </p:nvCxnSpPr>
        <p:spPr bwMode="auto">
          <a:xfrm rot="16200000" flipH="1">
            <a:off x="5092483" y="1570568"/>
            <a:ext cx="1343703" cy="8039739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肘形连接符 51"/>
          <p:cNvCxnSpPr>
            <a:stCxn id="20" idx="2"/>
            <a:endCxn id="14" idx="1"/>
          </p:cNvCxnSpPr>
          <p:nvPr/>
        </p:nvCxnSpPr>
        <p:spPr bwMode="auto">
          <a:xfrm rot="16200000" flipH="1">
            <a:off x="6613216" y="3091302"/>
            <a:ext cx="819420" cy="5522556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肘形连接符 53"/>
          <p:cNvCxnSpPr>
            <a:stCxn id="28" idx="2"/>
            <a:endCxn id="14" idx="1"/>
          </p:cNvCxnSpPr>
          <p:nvPr/>
        </p:nvCxnSpPr>
        <p:spPr bwMode="auto">
          <a:xfrm rot="16200000" flipH="1">
            <a:off x="8098815" y="4576900"/>
            <a:ext cx="270613" cy="3100166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肘形连接符 55"/>
          <p:cNvCxnSpPr>
            <a:stCxn id="29" idx="3"/>
            <a:endCxn id="14" idx="0"/>
          </p:cNvCxnSpPr>
          <p:nvPr/>
        </p:nvCxnSpPr>
        <p:spPr bwMode="auto">
          <a:xfrm>
            <a:off x="9750279" y="5365878"/>
            <a:ext cx="804840" cy="692721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681685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2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3" name="文本框 9"/>
          <p:cNvSpPr>
            <a:spLocks noChangeArrowheads="1"/>
          </p:cNvSpPr>
          <p:nvPr/>
        </p:nvSpPr>
        <p:spPr bwMode="auto">
          <a:xfrm>
            <a:off x="8782564" y="239042"/>
            <a:ext cx="21729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4.1.3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、多分支条件结构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05226" y="1616491"/>
            <a:ext cx="5108470" cy="4891444"/>
            <a:chOff x="736980" y="2350802"/>
            <a:chExt cx="7458202" cy="3932226"/>
          </a:xfrm>
        </p:grpSpPr>
        <p:grpSp>
          <p:nvGrpSpPr>
            <p:cNvPr id="42" name="组合 41"/>
            <p:cNvGrpSpPr/>
            <p:nvPr/>
          </p:nvGrpSpPr>
          <p:grpSpPr>
            <a:xfrm>
              <a:off x="736980" y="2350802"/>
              <a:ext cx="7458202" cy="3932226"/>
              <a:chOff x="2006221" y="2350804"/>
              <a:chExt cx="12344408" cy="1321274"/>
            </a:xfrm>
            <a:solidFill>
              <a:srgbClr val="1E3A1A"/>
            </a:solidFill>
          </p:grpSpPr>
          <p:sp>
            <p:nvSpPr>
              <p:cNvPr id="44" name="圆角矩形 6"/>
              <p:cNvSpPr>
                <a:spLocks noChangeArrowheads="1"/>
              </p:cNvSpPr>
              <p:nvPr/>
            </p:nvSpPr>
            <p:spPr bwMode="auto">
              <a:xfrm>
                <a:off x="2006221" y="2350804"/>
                <a:ext cx="12344408" cy="1321274"/>
              </a:xfrm>
              <a:prstGeom prst="roundRect">
                <a:avLst>
                  <a:gd name="adj" fmla="val 3139"/>
                </a:avLst>
              </a:prstGeom>
              <a:grpFill/>
              <a:ln w="12700">
                <a:solidFill>
                  <a:srgbClr val="0E8146"/>
                </a:solidFill>
                <a:bevel/>
                <a:headEnd/>
                <a:tailEnd/>
              </a:ln>
              <a:ex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45" name="图片 1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120756" y="2390061"/>
                <a:ext cx="2084350" cy="2333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3" name="文本框 17"/>
            <p:cNvSpPr>
              <a:spLocks noChangeArrowheads="1"/>
            </p:cNvSpPr>
            <p:nvPr/>
          </p:nvSpPr>
          <p:spPr bwMode="auto">
            <a:xfrm>
              <a:off x="1558184" y="2857618"/>
              <a:ext cx="315141" cy="367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 i="1" spc="600" dirty="0" smtClean="0">
                  <a:solidFill>
                    <a:schemeClr val="bg1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例</a:t>
              </a:r>
              <a:endParaRPr lang="zh-CN" altLang="en-US" sz="2000" b="1" i="1" spc="6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3908" y="1761823"/>
            <a:ext cx="4137589" cy="472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+mn-lt"/>
              </a:rPr>
              <a:t>&lt;?</a:t>
            </a:r>
            <a:r>
              <a:rPr lang="en-US" altLang="zh-CN" sz="2000" dirty="0" err="1">
                <a:solidFill>
                  <a:srgbClr val="FF0000"/>
                </a:solidFill>
                <a:latin typeface="+mn-lt"/>
              </a:rPr>
              <a:t>php</a:t>
            </a:r>
            <a:endParaRPr lang="zh-CN" altLang="zh-CN" sz="2000" dirty="0">
              <a:solidFill>
                <a:srgbClr val="FF0000"/>
              </a:solidFill>
              <a:latin typeface="+mn-lt"/>
            </a:endParaRP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en-US" altLang="zh-CN" sz="2000" b="1" dirty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$score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lang="en-US" altLang="zh-CN" sz="2000" b="1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75</a:t>
            </a:r>
            <a:r>
              <a:rPr lang="en-US" altLang="zh-CN" sz="2000" dirty="0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;</a:t>
            </a:r>
            <a:endParaRPr lang="en-US" altLang="zh-CN" sz="2000" dirty="0">
              <a:solidFill>
                <a:schemeClr val="bg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lang="en-US" altLang="zh-CN" sz="2000" dirty="0" smtClean="0">
                <a:solidFill>
                  <a:schemeClr val="accent5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altLang="zh-CN" sz="2000" b="1" dirty="0" smtClean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$score</a:t>
            </a:r>
            <a:r>
              <a:rPr lang="en-US" altLang="zh-CN" sz="2000" dirty="0" smtClean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&gt;=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60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&amp;&amp;</a:t>
            </a:r>
            <a:r>
              <a:rPr lang="en-US" altLang="zh-CN" sz="2000" b="1" dirty="0" smtClean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$score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&lt;=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69</a:t>
            </a:r>
            <a:r>
              <a:rPr lang="en-US" altLang="zh-CN" sz="2000" dirty="0">
                <a:solidFill>
                  <a:schemeClr val="accent5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zh-CN" altLang="zh-CN" sz="2000" dirty="0">
              <a:solidFill>
                <a:schemeClr val="accent5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altLang="zh-CN" sz="2000" b="1" dirty="0">
                <a:solidFill>
                  <a:schemeClr val="accent5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echo</a:t>
            </a: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'</a:t>
            </a:r>
            <a:r>
              <a:rPr lang="zh-CN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成绩合格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'; </a:t>
            </a:r>
            <a:r>
              <a:rPr lang="en-US" altLang="zh-CN" sz="2000" dirty="0" smtClean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</a:t>
            </a: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en-US" altLang="zh-CN" sz="2000" b="1" dirty="0" err="1" smtClean="0">
                <a:solidFill>
                  <a:schemeClr val="accent5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elseif</a:t>
            </a:r>
            <a:r>
              <a:rPr lang="en-US" altLang="zh-CN" sz="2000" dirty="0" smtClean="0">
                <a:solidFill>
                  <a:schemeClr val="accent5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altLang="zh-CN" sz="2000" b="1" dirty="0" smtClean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$score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&gt;=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70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&amp;&amp;</a:t>
            </a:r>
            <a:r>
              <a:rPr lang="en-US" altLang="zh-CN" sz="2000" b="1" dirty="0" smtClean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$score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&lt;=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79</a:t>
            </a:r>
            <a:r>
              <a:rPr lang="en-US" altLang="zh-CN" sz="2000" dirty="0">
                <a:solidFill>
                  <a:schemeClr val="accent5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zh-CN" altLang="zh-CN" sz="2000" dirty="0">
              <a:solidFill>
                <a:schemeClr val="accent5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en-US" altLang="zh-CN" sz="2000" dirty="0" smtClean="0">
                <a:solidFill>
                  <a:schemeClr val="accent5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</a:t>
            </a:r>
            <a:r>
              <a:rPr lang="en-US" altLang="zh-CN" sz="2000" b="1" dirty="0" smtClean="0">
                <a:solidFill>
                  <a:schemeClr val="accent5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echo</a:t>
            </a:r>
            <a:r>
              <a:rPr lang="en-US" altLang="zh-CN" sz="2000" dirty="0" smtClean="0">
                <a:solidFill>
                  <a:schemeClr val="accent5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'</a:t>
            </a:r>
            <a:r>
              <a:rPr lang="zh-CN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成绩中等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'; </a:t>
            </a:r>
            <a:endParaRPr lang="zh-CN" altLang="zh-CN" sz="2000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en-US" altLang="zh-CN" sz="2000" b="1" dirty="0" err="1" smtClean="0">
                <a:solidFill>
                  <a:schemeClr val="accent5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elseif</a:t>
            </a:r>
            <a:r>
              <a:rPr lang="en-US" altLang="zh-CN" sz="2000" dirty="0" smtClean="0">
                <a:solidFill>
                  <a:schemeClr val="accent5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altLang="zh-CN" sz="2000" b="1" dirty="0" smtClean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$score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&gt;=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80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&amp;&amp;</a:t>
            </a:r>
            <a:r>
              <a:rPr lang="en-US" altLang="zh-CN" sz="2000" b="1" dirty="0" smtClean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$score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&lt;=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89</a:t>
            </a:r>
            <a:r>
              <a:rPr lang="en-US" altLang="zh-CN" sz="2000" dirty="0">
                <a:solidFill>
                  <a:schemeClr val="accent5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zh-CN" altLang="zh-CN" sz="2000" dirty="0">
              <a:solidFill>
                <a:schemeClr val="accent5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en-US" altLang="zh-CN" sz="2000" dirty="0" smtClean="0">
                <a:solidFill>
                  <a:srgbClr val="0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en-US" altLang="zh-CN" sz="2000" b="1" dirty="0" smtClean="0">
                <a:solidFill>
                  <a:schemeClr val="accent5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echo</a:t>
            </a:r>
            <a:r>
              <a:rPr lang="en-US" altLang="zh-CN" sz="2000" dirty="0" smtClean="0">
                <a:solidFill>
                  <a:srgbClr val="0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'</a:t>
            </a:r>
            <a:r>
              <a:rPr lang="zh-CN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成绩良好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';         </a:t>
            </a:r>
            <a:r>
              <a:rPr lang="en-US" altLang="zh-CN" sz="2000" b="1" dirty="0" err="1">
                <a:solidFill>
                  <a:schemeClr val="accent5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elseif</a:t>
            </a:r>
            <a:r>
              <a:rPr lang="en-US" altLang="zh-CN" sz="2000" dirty="0" smtClean="0">
                <a:solidFill>
                  <a:schemeClr val="accent5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altLang="zh-CN" sz="2000" b="1" dirty="0" smtClean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$score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&gt;=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90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&amp;&amp;</a:t>
            </a:r>
            <a:r>
              <a:rPr lang="en-US" altLang="zh-CN" sz="2000" b="1" dirty="0" smtClean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$score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&lt;=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100</a:t>
            </a:r>
            <a:r>
              <a:rPr lang="en-US" altLang="zh-CN" sz="2000" dirty="0">
                <a:solidFill>
                  <a:schemeClr val="accent5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zh-CN" altLang="zh-CN" sz="2000" dirty="0">
              <a:solidFill>
                <a:schemeClr val="accent5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en-US" altLang="zh-CN" sz="2000" dirty="0" smtClean="0">
                <a:solidFill>
                  <a:srgbClr val="0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en-US" altLang="zh-CN" sz="2000" b="1" dirty="0" smtClean="0">
                <a:solidFill>
                  <a:schemeClr val="accent5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echo</a:t>
            </a:r>
            <a:r>
              <a:rPr lang="en-US" altLang="zh-CN" sz="2000" dirty="0" smtClean="0">
                <a:solidFill>
                  <a:srgbClr val="0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'</a:t>
            </a:r>
            <a:r>
              <a:rPr lang="zh-CN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成绩优秀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'; </a:t>
            </a:r>
            <a:endParaRPr lang="zh-CN" altLang="zh-CN" sz="2000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en-US" altLang="zh-CN" sz="2000" b="1" dirty="0" smtClean="0">
                <a:solidFill>
                  <a:schemeClr val="accent5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else</a:t>
            </a:r>
            <a:endParaRPr lang="zh-CN" altLang="zh-CN" sz="2000" dirty="0">
              <a:solidFill>
                <a:schemeClr val="accent5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</a:pPr>
            <a:r>
              <a:rPr lang="en-US" altLang="zh-CN" sz="2000" dirty="0" smtClean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altLang="zh-CN" sz="2000" b="1" dirty="0" smtClean="0">
                <a:solidFill>
                  <a:schemeClr val="accent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echo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'</a:t>
            </a:r>
            <a:r>
              <a:rPr lang="zh-CN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成绩不合格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';     </a:t>
            </a:r>
            <a:endParaRPr lang="zh-CN" altLang="zh-CN" sz="2000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+mn-lt"/>
              </a:rPr>
              <a:t>?&gt;</a:t>
            </a:r>
            <a:endParaRPr lang="zh-CN" altLang="en-US" sz="2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235" y="847484"/>
            <a:ext cx="109252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>
              <a:spcAft>
                <a:spcPts val="0"/>
              </a:spcAft>
            </a:pPr>
            <a:r>
              <a:rPr lang="zh-CN" altLang="zh-CN" sz="20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根据</a:t>
            </a:r>
            <a:r>
              <a:rPr lang="zh-CN" altLang="en-US" sz="20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成绩</a:t>
            </a:r>
            <a:r>
              <a:rPr lang="zh-CN" altLang="zh-CN" sz="20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分数</a:t>
            </a:r>
            <a:r>
              <a:rPr lang="zh-CN" altLang="zh-CN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，按以下标准，判断该成绩的等级：</a:t>
            </a:r>
          </a:p>
          <a:p>
            <a:pPr indent="355600">
              <a:spcAft>
                <a:spcPts val="0"/>
              </a:spcAft>
            </a:pPr>
            <a:r>
              <a:rPr lang="en-US" altLang="zh-CN" sz="2000" kern="100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0-59</a:t>
            </a:r>
            <a:r>
              <a:rPr lang="zh-CN" altLang="zh-CN" sz="2000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分：</a:t>
            </a:r>
            <a:r>
              <a:rPr lang="zh-CN" altLang="zh-CN" sz="2000" kern="100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不合格</a:t>
            </a:r>
            <a:r>
              <a:rPr lang="en-US" altLang="zh-CN" sz="2000" kern="100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altLang="zh-CN" sz="2000" kern="100" dirty="0" smtClean="0">
                <a:solidFill>
                  <a:schemeClr val="accent4">
                    <a:lumMod val="50000"/>
                  </a:schemeClr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60-69</a:t>
            </a:r>
            <a:r>
              <a:rPr lang="zh-CN" altLang="zh-CN" sz="2000" kern="1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分：</a:t>
            </a:r>
            <a:r>
              <a:rPr lang="zh-CN" altLang="zh-CN" sz="2000" kern="100" dirty="0" smtClean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合格</a:t>
            </a:r>
            <a:r>
              <a:rPr lang="en-US" altLang="zh-CN" sz="20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altLang="zh-CN" sz="2000" kern="100" dirty="0" smtClean="0">
                <a:solidFill>
                  <a:srgbClr val="0307E5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70-79</a:t>
            </a:r>
            <a:r>
              <a:rPr lang="zh-CN" altLang="zh-CN" sz="2000" kern="100" dirty="0">
                <a:solidFill>
                  <a:srgbClr val="0307E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分：</a:t>
            </a:r>
            <a:r>
              <a:rPr lang="zh-CN" altLang="zh-CN" sz="2000" kern="100" dirty="0" smtClean="0">
                <a:solidFill>
                  <a:srgbClr val="0307E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中等</a:t>
            </a:r>
            <a:r>
              <a:rPr lang="en-US" altLang="zh-CN" sz="2000" kern="100" dirty="0" smtClean="0">
                <a:solidFill>
                  <a:srgbClr val="0307E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US" altLang="zh-CN" sz="2000" kern="100" dirty="0" smtClean="0">
                <a:solidFill>
                  <a:srgbClr val="7030A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80-89</a:t>
            </a:r>
            <a:r>
              <a:rPr lang="zh-CN" altLang="zh-CN" sz="2000" kern="100" dirty="0">
                <a:solidFill>
                  <a:srgbClr val="7030A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分：</a:t>
            </a:r>
            <a:r>
              <a:rPr lang="zh-CN" altLang="zh-CN" sz="2000" kern="100" dirty="0" smtClean="0">
                <a:solidFill>
                  <a:srgbClr val="7030A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良好</a:t>
            </a:r>
            <a:r>
              <a:rPr lang="en-US" altLang="zh-CN" sz="2000" kern="100" dirty="0" smtClean="0">
                <a:solidFill>
                  <a:srgbClr val="7030A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90-100</a:t>
            </a:r>
            <a:r>
              <a:rPr lang="zh-CN" altLang="zh-CN" sz="2000" dirty="0">
                <a:cs typeface="Times New Roman" panose="02020603050405020304" pitchFamily="18" charset="0"/>
              </a:rPr>
              <a:t>分：优秀</a:t>
            </a:r>
            <a:endParaRPr lang="zh-CN" altLang="en-US" sz="2000" dirty="0"/>
          </a:p>
        </p:txBody>
      </p:sp>
      <p:sp>
        <p:nvSpPr>
          <p:cNvPr id="59" name="Rectangle 9"/>
          <p:cNvSpPr>
            <a:spLocks noChangeArrowheads="1"/>
          </p:cNvSpPr>
          <p:nvPr/>
        </p:nvSpPr>
        <p:spPr bwMode="auto">
          <a:xfrm>
            <a:off x="5999578" y="1700701"/>
            <a:ext cx="1544143" cy="4082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$score=75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AutoShape 10"/>
          <p:cNvSpPr>
            <a:spLocks noChangeArrowheads="1"/>
          </p:cNvSpPr>
          <p:nvPr/>
        </p:nvSpPr>
        <p:spPr bwMode="auto">
          <a:xfrm>
            <a:off x="5682416" y="2477015"/>
            <a:ext cx="2178466" cy="678063"/>
          </a:xfrm>
          <a:prstGeom prst="diamond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</p:spPr>
        <p:txBody>
          <a:bodyPr rot="0" vert="horz" wrap="square" lIns="108000" tIns="0" rIns="91440" bIns="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$&gt;=60&amp;&amp;$&lt;=69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Rectangle 9"/>
          <p:cNvSpPr>
            <a:spLocks noChangeArrowheads="1"/>
          </p:cNvSpPr>
          <p:nvPr/>
        </p:nvSpPr>
        <p:spPr bwMode="auto">
          <a:xfrm>
            <a:off x="8423043" y="2611903"/>
            <a:ext cx="1544143" cy="4082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成绩合格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AutoShape 10"/>
          <p:cNvSpPr>
            <a:spLocks noChangeArrowheads="1"/>
          </p:cNvSpPr>
          <p:nvPr/>
        </p:nvSpPr>
        <p:spPr bwMode="auto">
          <a:xfrm>
            <a:off x="5682416" y="3448221"/>
            <a:ext cx="2178466" cy="678063"/>
          </a:xfrm>
          <a:prstGeom prst="diamond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</p:spPr>
        <p:txBody>
          <a:bodyPr rot="0" vert="horz" wrap="square" lIns="108000" tIns="0" rIns="91440" bIns="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$&gt;=70&amp;&amp;$&lt;=79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Rectangle 9"/>
          <p:cNvSpPr>
            <a:spLocks noChangeArrowheads="1"/>
          </p:cNvSpPr>
          <p:nvPr/>
        </p:nvSpPr>
        <p:spPr bwMode="auto">
          <a:xfrm>
            <a:off x="8423042" y="3583109"/>
            <a:ext cx="1544143" cy="4082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成绩中等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Rectangle 9"/>
          <p:cNvSpPr>
            <a:spLocks noChangeArrowheads="1"/>
          </p:cNvSpPr>
          <p:nvPr/>
        </p:nvSpPr>
        <p:spPr bwMode="auto">
          <a:xfrm>
            <a:off x="8423042" y="4554315"/>
            <a:ext cx="1544143" cy="4082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成绩良好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AutoShape 10"/>
          <p:cNvSpPr>
            <a:spLocks noChangeArrowheads="1"/>
          </p:cNvSpPr>
          <p:nvPr/>
        </p:nvSpPr>
        <p:spPr bwMode="auto">
          <a:xfrm>
            <a:off x="5682416" y="4419427"/>
            <a:ext cx="2178466" cy="678063"/>
          </a:xfrm>
          <a:prstGeom prst="diamond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</p:spPr>
        <p:txBody>
          <a:bodyPr rot="0" vert="horz" wrap="square" lIns="108000" tIns="0" rIns="91440" bIns="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$&gt;=80&amp;&amp;$&lt;=89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6" name="AutoShape 10"/>
          <p:cNvSpPr>
            <a:spLocks noChangeArrowheads="1"/>
          </p:cNvSpPr>
          <p:nvPr/>
        </p:nvSpPr>
        <p:spPr bwMode="auto">
          <a:xfrm>
            <a:off x="5682416" y="5390633"/>
            <a:ext cx="2178466" cy="678063"/>
          </a:xfrm>
          <a:prstGeom prst="diamond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</p:spPr>
        <p:txBody>
          <a:bodyPr rot="0" vert="horz" wrap="square" lIns="108000" tIns="0" rIns="91440" bIns="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$&gt;=90&amp;&amp;$&lt;=100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Rectangle 9"/>
          <p:cNvSpPr>
            <a:spLocks noChangeArrowheads="1"/>
          </p:cNvSpPr>
          <p:nvPr/>
        </p:nvSpPr>
        <p:spPr bwMode="auto">
          <a:xfrm>
            <a:off x="8423042" y="5525521"/>
            <a:ext cx="1544143" cy="4082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成绩优秀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8" name="Rectangle 9"/>
          <p:cNvSpPr>
            <a:spLocks noChangeArrowheads="1"/>
          </p:cNvSpPr>
          <p:nvPr/>
        </p:nvSpPr>
        <p:spPr bwMode="auto">
          <a:xfrm>
            <a:off x="8423041" y="6303792"/>
            <a:ext cx="1544143" cy="4082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成绩不合格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>
            <a:stCxn id="59" idx="2"/>
            <a:endCxn id="60" idx="0"/>
          </p:cNvCxnSpPr>
          <p:nvPr/>
        </p:nvCxnSpPr>
        <p:spPr bwMode="auto">
          <a:xfrm flipH="1">
            <a:off x="6771649" y="2108987"/>
            <a:ext cx="1" cy="36802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箭头连接符 9"/>
          <p:cNvCxnSpPr>
            <a:stCxn id="60" idx="2"/>
            <a:endCxn id="62" idx="0"/>
          </p:cNvCxnSpPr>
          <p:nvPr/>
        </p:nvCxnSpPr>
        <p:spPr bwMode="auto">
          <a:xfrm>
            <a:off x="6771649" y="3155078"/>
            <a:ext cx="0" cy="2931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箭头连接符 11"/>
          <p:cNvCxnSpPr>
            <a:stCxn id="62" idx="3"/>
            <a:endCxn id="63" idx="1"/>
          </p:cNvCxnSpPr>
          <p:nvPr/>
        </p:nvCxnSpPr>
        <p:spPr bwMode="auto">
          <a:xfrm flipV="1">
            <a:off x="7860882" y="3787252"/>
            <a:ext cx="562160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椭圆 16"/>
          <p:cNvSpPr/>
          <p:nvPr/>
        </p:nvSpPr>
        <p:spPr bwMode="auto">
          <a:xfrm>
            <a:off x="10955496" y="4324035"/>
            <a:ext cx="868846" cy="86884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结束</a:t>
            </a:r>
          </a:p>
        </p:txBody>
      </p:sp>
      <p:cxnSp>
        <p:nvCxnSpPr>
          <p:cNvPr id="20" name="肘形连接符 19"/>
          <p:cNvCxnSpPr>
            <a:stCxn id="63" idx="3"/>
            <a:endCxn id="17" idx="0"/>
          </p:cNvCxnSpPr>
          <p:nvPr/>
        </p:nvCxnSpPr>
        <p:spPr bwMode="auto">
          <a:xfrm>
            <a:off x="9967185" y="3787252"/>
            <a:ext cx="1422734" cy="536783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直接箭头连接符 69"/>
          <p:cNvCxnSpPr>
            <a:stCxn id="60" idx="3"/>
            <a:endCxn id="61" idx="1"/>
          </p:cNvCxnSpPr>
          <p:nvPr/>
        </p:nvCxnSpPr>
        <p:spPr bwMode="auto">
          <a:xfrm flipV="1">
            <a:off x="7860882" y="2816046"/>
            <a:ext cx="562161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接箭头连接符 71"/>
          <p:cNvCxnSpPr>
            <a:stCxn id="62" idx="2"/>
            <a:endCxn id="65" idx="0"/>
          </p:cNvCxnSpPr>
          <p:nvPr/>
        </p:nvCxnSpPr>
        <p:spPr bwMode="auto">
          <a:xfrm>
            <a:off x="6771649" y="4126284"/>
            <a:ext cx="0" cy="2931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直接箭头连接符 73"/>
          <p:cNvCxnSpPr>
            <a:stCxn id="65" idx="3"/>
            <a:endCxn id="64" idx="1"/>
          </p:cNvCxnSpPr>
          <p:nvPr/>
        </p:nvCxnSpPr>
        <p:spPr bwMode="auto">
          <a:xfrm flipV="1">
            <a:off x="7860882" y="4758458"/>
            <a:ext cx="562160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直接箭头连接符 75"/>
          <p:cNvCxnSpPr>
            <a:stCxn id="65" idx="2"/>
            <a:endCxn id="66" idx="0"/>
          </p:cNvCxnSpPr>
          <p:nvPr/>
        </p:nvCxnSpPr>
        <p:spPr bwMode="auto">
          <a:xfrm>
            <a:off x="6771649" y="5097490"/>
            <a:ext cx="0" cy="2931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直接箭头连接符 77"/>
          <p:cNvCxnSpPr>
            <a:stCxn id="66" idx="3"/>
            <a:endCxn id="67" idx="1"/>
          </p:cNvCxnSpPr>
          <p:nvPr/>
        </p:nvCxnSpPr>
        <p:spPr bwMode="auto">
          <a:xfrm flipV="1">
            <a:off x="7860882" y="5729664"/>
            <a:ext cx="562160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肘形连接符 79"/>
          <p:cNvCxnSpPr>
            <a:stCxn id="66" idx="2"/>
            <a:endCxn id="68" idx="1"/>
          </p:cNvCxnSpPr>
          <p:nvPr/>
        </p:nvCxnSpPr>
        <p:spPr bwMode="auto">
          <a:xfrm rot="16200000" flipH="1">
            <a:off x="7377726" y="5462619"/>
            <a:ext cx="439239" cy="1651392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039840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 tmFilter="0,0; .5, 1; 1, 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25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 tmFilter="0,0; .5, 1; 1, 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 tmFilter="0,0; .5, 1; 1, 1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 tmFilter="0,0; .5, 1; 1, 1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175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 tmFilter="0,0; .5, 1; 1, 1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75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 tmFilter="0,0; .5, 1; 1, 1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650"/>
                            </p:stCondLst>
                            <p:childTnLst>
                              <p:par>
                                <p:cTn id="6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 tmFilter="0,0; .5, 1; 1, 1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925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 tmFilter="0,0; .5, 1; 1, 1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425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 tmFilter="0,0; .5, 1; 1, 1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750"/>
                            </p:stCondLst>
                            <p:childTnLst>
                              <p:par>
                                <p:cTn id="8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 tmFilter="0,0; .5, 1; 1, 1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275"/>
                            </p:stCondLst>
                            <p:childTnLst>
                              <p:par>
                                <p:cTn id="9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 tmFilter="0,0; .5, 1; 1, 1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00"/>
                            </p:stCondLst>
                            <p:childTnLst>
                              <p:par>
                                <p:cTn id="13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0"/>
                            </p:stCondLst>
                            <p:childTnLst>
                              <p:par>
                                <p:cTn id="1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3A537"/>
                                      </p:to>
                                    </p:animClr>
                                    <p:set>
                                      <p:cBhvr>
                                        <p:cTn id="14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7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0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5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3000"/>
                            </p:stCondLst>
                            <p:childTnLst>
                              <p:par>
                                <p:cTn id="1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500"/>
                            </p:stCondLst>
                            <p:childTnLst>
                              <p:par>
                                <p:cTn id="1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4000"/>
                            </p:stCondLst>
                            <p:childTnLst>
                              <p:par>
                                <p:cTn id="16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4500"/>
                            </p:stCondLst>
                            <p:childTnLst>
                              <p:par>
                                <p:cTn id="175" presetID="30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500"/>
                            </p:stCondLst>
                            <p:childTnLst>
                              <p:par>
                                <p:cTn id="18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6000"/>
                            </p:stCondLst>
                            <p:childTnLst>
                              <p:par>
                                <p:cTn id="205" presetID="30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0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0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0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7000"/>
                            </p:stCondLst>
                            <p:childTnLst>
                              <p:par>
                                <p:cTn id="2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7500"/>
                            </p:stCondLst>
                            <p:childTnLst>
                              <p:par>
                                <p:cTn id="2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8000"/>
                            </p:stCondLst>
                            <p:childTnLst>
                              <p:par>
                                <p:cTn id="236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9" grpId="0" animBg="1"/>
      <p:bldP spid="60" grpId="0" animBg="1"/>
      <p:bldP spid="61" grpId="0" animBg="1"/>
      <p:bldP spid="61" grpId="1" animBg="1"/>
      <p:bldP spid="62" grpId="0" animBg="1"/>
      <p:bldP spid="63" grpId="0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3"/>
          <p:cNvSpPr>
            <a:spLocks noChangeArrowheads="1"/>
          </p:cNvSpPr>
          <p:nvPr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任意多边形 6"/>
          <p:cNvSpPr>
            <a:spLocks noChangeArrowheads="1"/>
          </p:cNvSpPr>
          <p:nvPr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4751389" y="2451397"/>
            <a:ext cx="349326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5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switch</a:t>
            </a:r>
            <a:r>
              <a:rPr lang="zh-CN" altLang="en-US" sz="5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结构</a:t>
            </a:r>
            <a:endParaRPr lang="zh-CN" altLang="en-US" sz="5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3316406" y="2620963"/>
            <a:ext cx="1125647" cy="663575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4.2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102" name="文本框 10"/>
          <p:cNvSpPr>
            <a:spLocks noChangeArrowheads="1"/>
          </p:cNvSpPr>
          <p:nvPr/>
        </p:nvSpPr>
        <p:spPr bwMode="auto">
          <a:xfrm>
            <a:off x="618360" y="83494"/>
            <a:ext cx="41264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PHP</a:t>
            </a:r>
            <a:r>
              <a:rPr lang="zh-CN" altLang="en-US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程序设计基础教程</a:t>
            </a:r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5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animBg="1"/>
      <p:bldP spid="410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9140819" y="213868"/>
            <a:ext cx="21852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switch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矩形 33"/>
          <p:cNvSpPr>
            <a:spLocks noChangeArrowheads="1"/>
          </p:cNvSpPr>
          <p:nvPr/>
        </p:nvSpPr>
        <p:spPr bwMode="auto">
          <a:xfrm>
            <a:off x="680649" y="862323"/>
            <a:ext cx="3813434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2000" dirty="0"/>
              <a:t>switch</a:t>
            </a:r>
            <a:r>
              <a:rPr lang="zh-CN" altLang="en-US" sz="2000" dirty="0"/>
              <a:t>结构的语法格式如下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switch</a:t>
            </a:r>
            <a:r>
              <a:rPr lang="en-US" altLang="zh-CN" sz="2000" b="1" dirty="0">
                <a:solidFill>
                  <a:srgbClr val="FF0000"/>
                </a:solidFill>
              </a:rPr>
              <a:t>(</a:t>
            </a:r>
            <a:r>
              <a:rPr lang="zh-CN" altLang="zh-CN" sz="2000" b="1" dirty="0">
                <a:solidFill>
                  <a:srgbClr val="FF0000"/>
                </a:solidFill>
              </a:rPr>
              <a:t>表达式</a:t>
            </a:r>
            <a:r>
              <a:rPr lang="en-US" altLang="zh-CN" sz="2000" b="1" dirty="0">
                <a:solidFill>
                  <a:srgbClr val="FF0000"/>
                </a:solidFill>
              </a:rPr>
              <a:t>)</a:t>
            </a:r>
            <a:endParaRPr lang="zh-CN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{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	case </a:t>
            </a:r>
            <a:r>
              <a:rPr lang="zh-CN" altLang="zh-CN" sz="2000" b="1" dirty="0">
                <a:solidFill>
                  <a:srgbClr val="FF0000"/>
                </a:solidFill>
              </a:rPr>
              <a:t>值</a:t>
            </a:r>
            <a:r>
              <a:rPr lang="en-US" altLang="zh-CN" sz="2000" b="1" dirty="0">
                <a:solidFill>
                  <a:srgbClr val="FF0000"/>
                </a:solidFill>
              </a:rPr>
              <a:t>1</a:t>
            </a:r>
            <a:endParaRPr lang="zh-CN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rgbClr val="FF0000"/>
                </a:solidFill>
              </a:rPr>
              <a:t>		</a:t>
            </a:r>
            <a:r>
              <a:rPr lang="zh-CN" altLang="zh-CN" sz="2000" b="1" dirty="0">
                <a:solidFill>
                  <a:srgbClr val="FF0000"/>
                </a:solidFill>
              </a:rPr>
              <a:t>语句块</a:t>
            </a:r>
            <a:r>
              <a:rPr lang="en-US" altLang="zh-CN" sz="2000" b="1" dirty="0">
                <a:solidFill>
                  <a:srgbClr val="FF0000"/>
                </a:solidFill>
              </a:rPr>
              <a:t>1</a:t>
            </a:r>
            <a:endParaRPr lang="zh-CN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rgbClr val="FF0000"/>
                </a:solidFill>
              </a:rPr>
              <a:t>		break;</a:t>
            </a:r>
            <a:endParaRPr lang="zh-CN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rgbClr val="FF0000"/>
                </a:solidFill>
              </a:rPr>
              <a:t>	case </a:t>
            </a:r>
            <a:r>
              <a:rPr lang="zh-CN" altLang="zh-CN" sz="2000" b="1" dirty="0">
                <a:solidFill>
                  <a:srgbClr val="FF0000"/>
                </a:solidFill>
              </a:rPr>
              <a:t>值</a:t>
            </a:r>
            <a:r>
              <a:rPr lang="en-US" altLang="zh-CN" sz="2000" b="1" dirty="0">
                <a:solidFill>
                  <a:srgbClr val="FF0000"/>
                </a:solidFill>
              </a:rPr>
              <a:t>2</a:t>
            </a:r>
            <a:endParaRPr lang="zh-CN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rgbClr val="FF0000"/>
                </a:solidFill>
              </a:rPr>
              <a:t>		</a:t>
            </a:r>
            <a:r>
              <a:rPr lang="zh-CN" altLang="zh-CN" sz="2000" b="1" dirty="0">
                <a:solidFill>
                  <a:srgbClr val="FF0000"/>
                </a:solidFill>
              </a:rPr>
              <a:t>语句块</a:t>
            </a:r>
            <a:r>
              <a:rPr lang="en-US" altLang="zh-CN" sz="2000" b="1" dirty="0">
                <a:solidFill>
                  <a:srgbClr val="FF0000"/>
                </a:solidFill>
              </a:rPr>
              <a:t>2</a:t>
            </a:r>
            <a:endParaRPr lang="zh-CN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rgbClr val="FF0000"/>
                </a:solidFill>
              </a:rPr>
              <a:t>		break;</a:t>
            </a:r>
            <a:endParaRPr lang="zh-CN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rgbClr val="FF0000"/>
                </a:solidFill>
              </a:rPr>
              <a:t>	</a:t>
            </a:r>
            <a:r>
              <a:rPr lang="zh-CN" altLang="zh-CN" sz="2000" b="1" dirty="0">
                <a:solidFill>
                  <a:srgbClr val="FF0000"/>
                </a:solidFill>
              </a:rPr>
              <a:t>……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	default:</a:t>
            </a:r>
            <a:endParaRPr lang="zh-CN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rgbClr val="FF0000"/>
                </a:solidFill>
              </a:rPr>
              <a:t>		</a:t>
            </a:r>
            <a:r>
              <a:rPr lang="zh-CN" altLang="zh-CN" sz="2000" b="1" dirty="0">
                <a:solidFill>
                  <a:srgbClr val="FF0000"/>
                </a:solidFill>
              </a:rPr>
              <a:t>语句块</a:t>
            </a:r>
            <a:r>
              <a:rPr lang="en-US" altLang="zh-CN" sz="2000" b="1" dirty="0">
                <a:solidFill>
                  <a:srgbClr val="FF0000"/>
                </a:solidFill>
              </a:rPr>
              <a:t>N</a:t>
            </a:r>
            <a:endParaRPr lang="zh-CN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}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5736" y="5179654"/>
            <a:ext cx="771669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 dirty="0"/>
              <a:t>在</a:t>
            </a:r>
            <a:r>
              <a:rPr lang="en-US" altLang="zh-CN" sz="2000" dirty="0"/>
              <a:t>switch</a:t>
            </a:r>
            <a:r>
              <a:rPr lang="zh-CN" altLang="zh-CN" sz="2000" dirty="0"/>
              <a:t>结构中，只有一个表达式，程序根据表达式的值，决定执行哪一个</a:t>
            </a:r>
            <a:r>
              <a:rPr lang="en-US" altLang="zh-CN" sz="2000" dirty="0"/>
              <a:t>case </a:t>
            </a:r>
            <a:r>
              <a:rPr lang="zh-CN" altLang="zh-CN" sz="2000" dirty="0"/>
              <a:t>模块中的程序。所有</a:t>
            </a:r>
            <a:r>
              <a:rPr lang="en-US" altLang="zh-CN" sz="2000" dirty="0"/>
              <a:t>case</a:t>
            </a:r>
            <a:r>
              <a:rPr lang="zh-CN" altLang="zh-CN" sz="2000" dirty="0"/>
              <a:t>值都不符合时，执行</a:t>
            </a:r>
            <a:r>
              <a:rPr lang="en-US" altLang="zh-CN" sz="2000" dirty="0"/>
              <a:t>default</a:t>
            </a:r>
            <a:r>
              <a:rPr lang="zh-CN" altLang="zh-CN" sz="2000" dirty="0"/>
              <a:t>下面的语句块</a:t>
            </a:r>
            <a:r>
              <a:rPr lang="en-US" altLang="zh-CN" sz="2000" dirty="0"/>
              <a:t>N</a:t>
            </a:r>
            <a:r>
              <a:rPr lang="zh-CN" altLang="zh-CN" sz="2000" dirty="0"/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777" y="1448671"/>
            <a:ext cx="3997004" cy="349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257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2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3" name="文本框 9"/>
          <p:cNvSpPr>
            <a:spLocks noChangeArrowheads="1"/>
          </p:cNvSpPr>
          <p:nvPr/>
        </p:nvSpPr>
        <p:spPr bwMode="auto">
          <a:xfrm>
            <a:off x="8782564" y="239042"/>
            <a:ext cx="21729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switch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05226" y="862325"/>
            <a:ext cx="5108470" cy="5849754"/>
            <a:chOff x="736980" y="1744529"/>
            <a:chExt cx="7458202" cy="4702610"/>
          </a:xfrm>
        </p:grpSpPr>
        <p:grpSp>
          <p:nvGrpSpPr>
            <p:cNvPr id="42" name="组合 41"/>
            <p:cNvGrpSpPr/>
            <p:nvPr/>
          </p:nvGrpSpPr>
          <p:grpSpPr>
            <a:xfrm>
              <a:off x="736980" y="1744529"/>
              <a:ext cx="7458202" cy="4702610"/>
              <a:chOff x="2006221" y="2147089"/>
              <a:chExt cx="12344408" cy="1580132"/>
            </a:xfrm>
            <a:solidFill>
              <a:srgbClr val="1E3A1A"/>
            </a:solidFill>
          </p:grpSpPr>
          <p:sp>
            <p:nvSpPr>
              <p:cNvPr id="44" name="圆角矩形 6"/>
              <p:cNvSpPr>
                <a:spLocks noChangeArrowheads="1"/>
              </p:cNvSpPr>
              <p:nvPr/>
            </p:nvSpPr>
            <p:spPr bwMode="auto">
              <a:xfrm>
                <a:off x="2006221" y="2147089"/>
                <a:ext cx="12344408" cy="1580132"/>
              </a:xfrm>
              <a:prstGeom prst="roundRect">
                <a:avLst>
                  <a:gd name="adj" fmla="val 3139"/>
                </a:avLst>
              </a:prstGeom>
              <a:grpFill/>
              <a:ln w="12700">
                <a:solidFill>
                  <a:srgbClr val="0E8146"/>
                </a:solidFill>
                <a:bevel/>
                <a:headEnd/>
                <a:tailEnd/>
              </a:ln>
              <a:ex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45" name="图片 1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183289" y="2149481"/>
                <a:ext cx="2084350" cy="2333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3" name="文本框 17"/>
            <p:cNvSpPr>
              <a:spLocks noChangeArrowheads="1"/>
            </p:cNvSpPr>
            <p:nvPr/>
          </p:nvSpPr>
          <p:spPr bwMode="auto">
            <a:xfrm>
              <a:off x="1587506" y="2145359"/>
              <a:ext cx="315141" cy="367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 i="1" spc="600" dirty="0" smtClean="0">
                  <a:solidFill>
                    <a:schemeClr val="bg1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例</a:t>
              </a:r>
              <a:endParaRPr lang="zh-CN" altLang="en-US" sz="2000" b="1" i="1" spc="6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98570" y="1007474"/>
            <a:ext cx="413758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+mn-lt"/>
              </a:rPr>
              <a:t>&lt;?</a:t>
            </a:r>
            <a:r>
              <a:rPr lang="en-US" altLang="zh-CN" sz="2000" dirty="0" err="1">
                <a:solidFill>
                  <a:srgbClr val="FF0000"/>
                </a:solidFill>
                <a:latin typeface="+mn-lt"/>
              </a:rPr>
              <a:t>php</a:t>
            </a:r>
            <a:endParaRPr lang="zh-CN" altLang="zh-CN" sz="2000" dirty="0">
              <a:solidFill>
                <a:srgbClr val="FF0000"/>
              </a:solidFill>
              <a:latin typeface="+mn-lt"/>
            </a:endParaRPr>
          </a:p>
          <a:p>
            <a:pPr>
              <a:spcAft>
                <a:spcPts val="0"/>
              </a:spcAft>
            </a:pPr>
            <a:r>
              <a:rPr lang="en-US" altLang="zh-CN" sz="2000" b="1" dirty="0" smtClean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</a:t>
            </a:r>
            <a:r>
              <a:rPr lang="en-US" altLang="zh-CN" sz="2000" b="1" dirty="0" smtClean="0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$days</a:t>
            </a:r>
            <a:r>
              <a:rPr lang="en-US" altLang="zh-CN" sz="2000" b="1" dirty="0" smtClean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lang="en-US" altLang="zh-CN" sz="2000" b="1" dirty="0" smtClean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30</a:t>
            </a:r>
            <a:r>
              <a:rPr lang="en-US" altLang="zh-CN" sz="2000" b="1" dirty="0" smtClean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;    </a:t>
            </a:r>
            <a:endParaRPr lang="en-US" altLang="zh-CN" sz="2000" b="1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altLang="zh-CN" sz="2000" b="1" dirty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switch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altLang="zh-CN" sz="2000" b="1" dirty="0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$days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>
              <a:spcAft>
                <a:spcPts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{   </a:t>
            </a:r>
            <a:r>
              <a:rPr lang="en-US" altLang="zh-CN" sz="2000" b="1" dirty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case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28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    echo "</a:t>
            </a:r>
            <a:r>
              <a:rPr lang="zh-CN" alt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平年，二月平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";</a:t>
            </a:r>
          </a:p>
          <a:p>
            <a:pPr>
              <a:spcAft>
                <a:spcPts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    </a:t>
            </a:r>
            <a:r>
              <a:rPr lang="en-US" altLang="zh-CN" sz="2000" b="1" dirty="0">
                <a:solidFill>
                  <a:schemeClr val="accent6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break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en-US" altLang="zh-CN" sz="2000" b="1" dirty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case </a:t>
            </a:r>
            <a:r>
              <a:rPr lang="en-US" altLang="zh-CN" sz="2000" b="1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29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    echo "</a:t>
            </a:r>
            <a:r>
              <a:rPr lang="zh-CN" alt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闰年，二月平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";</a:t>
            </a:r>
          </a:p>
          <a:p>
            <a:pPr>
              <a:spcAft>
                <a:spcPts val="0"/>
              </a:spcAft>
            </a:pPr>
            <a:r>
              <a:rPr lang="en-US" altLang="zh-CN" sz="2000" b="1" dirty="0">
                <a:solidFill>
                  <a:schemeClr val="accent6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    break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en-US" altLang="zh-CN" sz="2000" b="1" dirty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case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30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    echo "</a:t>
            </a:r>
            <a:r>
              <a:rPr lang="zh-CN" alt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小月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";</a:t>
            </a:r>
          </a:p>
          <a:p>
            <a:pPr>
              <a:spcAft>
                <a:spcPts val="0"/>
              </a:spcAft>
            </a:pPr>
            <a:r>
              <a:rPr lang="en-US" altLang="zh-CN" sz="2000" b="1" dirty="0">
                <a:solidFill>
                  <a:schemeClr val="accent6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    break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en-US" altLang="zh-CN" sz="2000" b="1" dirty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case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31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    echo "</a:t>
            </a:r>
            <a:r>
              <a:rPr lang="zh-CN" alt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大月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";</a:t>
            </a:r>
          </a:p>
          <a:p>
            <a:pPr>
              <a:spcAft>
                <a:spcPts val="0"/>
              </a:spcAft>
            </a:pPr>
            <a:r>
              <a:rPr lang="en-US" altLang="zh-CN" sz="2000" b="1" dirty="0">
                <a:solidFill>
                  <a:schemeClr val="accent6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    break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en-US" altLang="zh-CN" sz="2000" b="1" dirty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default:</a:t>
            </a:r>
          </a:p>
          <a:p>
            <a:pPr>
              <a:spcAft>
                <a:spcPts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    echo "</a:t>
            </a:r>
            <a:r>
              <a:rPr lang="zh-CN" alt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非法天数</a:t>
            </a:r>
            <a:r>
              <a:rPr lang="en-US" altLang="zh-CN" sz="2000" b="1" dirty="0" smtClean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";    }</a:t>
            </a:r>
            <a:r>
              <a:rPr lang="en-US" altLang="zh-CN" sz="2000" dirty="0" smtClean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</a:t>
            </a:r>
            <a:endParaRPr lang="zh-CN" altLang="zh-CN" sz="2000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  <a:latin typeface="+mn-lt"/>
              </a:rPr>
              <a:t>?&gt;</a:t>
            </a:r>
            <a:endParaRPr lang="zh-CN" altLang="en-US" sz="2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9" name="Rectangle 9"/>
          <p:cNvSpPr>
            <a:spLocks noChangeArrowheads="1"/>
          </p:cNvSpPr>
          <p:nvPr/>
        </p:nvSpPr>
        <p:spPr bwMode="auto">
          <a:xfrm>
            <a:off x="7860882" y="977154"/>
            <a:ext cx="1544143" cy="4082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$days=30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AutoShape 10"/>
          <p:cNvSpPr>
            <a:spLocks noChangeArrowheads="1"/>
          </p:cNvSpPr>
          <p:nvPr/>
        </p:nvSpPr>
        <p:spPr bwMode="auto">
          <a:xfrm>
            <a:off x="7543720" y="1798953"/>
            <a:ext cx="2178466" cy="678063"/>
          </a:xfrm>
          <a:prstGeom prst="diamond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</p:spPr>
        <p:txBody>
          <a:bodyPr rot="0" vert="horz" wrap="square" lIns="108000" tIns="0" rIns="91440" bIns="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$days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>
            <a:stCxn id="59" idx="2"/>
            <a:endCxn id="60" idx="0"/>
          </p:cNvCxnSpPr>
          <p:nvPr/>
        </p:nvCxnSpPr>
        <p:spPr bwMode="auto">
          <a:xfrm flipH="1">
            <a:off x="8632953" y="1385440"/>
            <a:ext cx="1" cy="413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椭圆 16"/>
          <p:cNvSpPr/>
          <p:nvPr/>
        </p:nvSpPr>
        <p:spPr bwMode="auto">
          <a:xfrm>
            <a:off x="8198165" y="5606925"/>
            <a:ext cx="868846" cy="86884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结束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090287" y="3049241"/>
            <a:ext cx="461665" cy="205440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eaVert" wrap="none" rtlCol="0">
            <a:spAutoFit/>
          </a:bodyPr>
          <a:lstStyle/>
          <a:p>
            <a:r>
              <a:rPr lang="en-US" altLang="zh-CN" dirty="0" smtClean="0"/>
              <a:t>28     </a:t>
            </a:r>
            <a:r>
              <a:rPr lang="zh-CN" altLang="en-US" dirty="0" smtClean="0"/>
              <a:t>平年，二月平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7246021" y="3050926"/>
            <a:ext cx="461665" cy="205440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eaVert" wrap="none" rtlCol="0">
            <a:spAutoFit/>
          </a:bodyPr>
          <a:lstStyle/>
          <a:p>
            <a:r>
              <a:rPr lang="en-US" altLang="zh-CN" dirty="0" smtClean="0"/>
              <a:t>29     </a:t>
            </a:r>
            <a:r>
              <a:rPr lang="zh-CN" altLang="en-US" dirty="0" smtClean="0"/>
              <a:t>闰年，二月平</a:t>
            </a:r>
            <a:endParaRPr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8401756" y="3060870"/>
            <a:ext cx="461665" cy="204278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en-US" altLang="zh-CN" dirty="0" smtClean="0"/>
              <a:t>30      </a:t>
            </a:r>
            <a:r>
              <a:rPr lang="zh-CN" altLang="en-US" dirty="0" smtClean="0"/>
              <a:t>小月</a:t>
            </a:r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9557491" y="3053510"/>
            <a:ext cx="461665" cy="20501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en-US" altLang="zh-CN" dirty="0" smtClean="0"/>
              <a:t>31       </a:t>
            </a:r>
            <a:r>
              <a:rPr lang="zh-CN" altLang="en-US" dirty="0" smtClean="0"/>
              <a:t>大月</a:t>
            </a:r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10713225" y="3049241"/>
            <a:ext cx="461665" cy="1471653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zh-CN" altLang="en-US" dirty="0" smtClean="0"/>
              <a:t>非法天数</a:t>
            </a:r>
            <a:endParaRPr lang="zh-CN" altLang="en-US" dirty="0"/>
          </a:p>
        </p:txBody>
      </p:sp>
      <p:cxnSp>
        <p:nvCxnSpPr>
          <p:cNvPr id="16" name="肘形连接符 15"/>
          <p:cNvCxnSpPr>
            <a:stCxn id="60" idx="2"/>
            <a:endCxn id="14" idx="0"/>
          </p:cNvCxnSpPr>
          <p:nvPr/>
        </p:nvCxnSpPr>
        <p:spPr bwMode="auto">
          <a:xfrm rot="5400000">
            <a:off x="7190925" y="1607212"/>
            <a:ext cx="572225" cy="2311833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肘形连接符 18"/>
          <p:cNvCxnSpPr>
            <a:stCxn id="60" idx="2"/>
            <a:endCxn id="46" idx="0"/>
          </p:cNvCxnSpPr>
          <p:nvPr/>
        </p:nvCxnSpPr>
        <p:spPr bwMode="auto">
          <a:xfrm rot="5400000">
            <a:off x="7767949" y="2185922"/>
            <a:ext cx="573910" cy="1156099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箭头连接符 21"/>
          <p:cNvCxnSpPr>
            <a:stCxn id="60" idx="2"/>
            <a:endCxn id="47" idx="0"/>
          </p:cNvCxnSpPr>
          <p:nvPr/>
        </p:nvCxnSpPr>
        <p:spPr bwMode="auto">
          <a:xfrm flipH="1">
            <a:off x="8632589" y="2477016"/>
            <a:ext cx="364" cy="5838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肘形连接符 25"/>
          <p:cNvCxnSpPr>
            <a:stCxn id="60" idx="2"/>
            <a:endCxn id="48" idx="0"/>
          </p:cNvCxnSpPr>
          <p:nvPr/>
        </p:nvCxnSpPr>
        <p:spPr bwMode="auto">
          <a:xfrm rot="16200000" flipH="1">
            <a:off x="8922391" y="2187577"/>
            <a:ext cx="576494" cy="1155371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肘形连接符 27"/>
          <p:cNvCxnSpPr>
            <a:stCxn id="60" idx="2"/>
            <a:endCxn id="49" idx="0"/>
          </p:cNvCxnSpPr>
          <p:nvPr/>
        </p:nvCxnSpPr>
        <p:spPr bwMode="auto">
          <a:xfrm rot="16200000" flipH="1">
            <a:off x="9502393" y="1607575"/>
            <a:ext cx="572225" cy="2311105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接箭头连接符 29"/>
          <p:cNvCxnSpPr>
            <a:stCxn id="47" idx="2"/>
            <a:endCxn id="17" idx="0"/>
          </p:cNvCxnSpPr>
          <p:nvPr/>
        </p:nvCxnSpPr>
        <p:spPr bwMode="auto">
          <a:xfrm flipH="1">
            <a:off x="8632588" y="5103650"/>
            <a:ext cx="1" cy="5032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44369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 tmFilter="0,0; .5, 1; 1, 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 tmFilter="0,0; .5, 1; 1, 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5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 tmFilter="0,0; .5, 1; 1, 1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75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 tmFilter="0,0; .5, 1; 1, 1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25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 tmFilter="0,0; .5, 1; 1, 1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 tmFilter="0,0; .5, 1; 1, 1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100"/>
                            </p:stCondLst>
                            <p:childTnLst>
                              <p:par>
                                <p:cTn id="6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 tmFilter="0,0; .5, 1; 1, 1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650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 tmFilter="0,0; .5, 1; 1, 1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25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 tmFilter="0,0; .5, 1; 1, 1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425"/>
                            </p:stCondLst>
                            <p:childTnLst>
                              <p:par>
                                <p:cTn id="8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 tmFilter="0,0; .5, 1; 1, 1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875"/>
                            </p:stCondLst>
                            <p:childTnLst>
                              <p:par>
                                <p:cTn id="9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 tmFilter="0,0; .5, 1; 1, 1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25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50" tmFilter="0,0; .5, 1; 1, 1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650"/>
                            </p:stCondLst>
                            <p:childTnLst>
                              <p:par>
                                <p:cTn id="10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50" tmFilter="0,0; .5, 1; 1, 1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100"/>
                            </p:stCondLst>
                            <p:childTnLst>
                              <p:par>
                                <p:cTn id="1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250" tmFilter="0,0; .5, 1; 1, 1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475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5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250" tmFilter="0,0; .5, 1; 1, 1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900"/>
                            </p:stCondLst>
                            <p:childTnLst>
                              <p:par>
                                <p:cTn id="1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5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250" tmFilter="0,0; .5, 1; 1, 1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425"/>
                            </p:stCondLst>
                            <p:childTnLst>
                              <p:par>
                                <p:cTn id="1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25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5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250" tmFilter="0,0; .5, 1; 1, 1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6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000"/>
                            </p:stCondLst>
                            <p:childTnLst>
                              <p:par>
                                <p:cTn id="1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500"/>
                            </p:stCondLst>
                            <p:childTnLst>
                              <p:par>
                                <p:cTn id="1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3000"/>
                            </p:stCondLst>
                            <p:childTnLst>
                              <p:par>
                                <p:cTn id="1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500"/>
                            </p:stCondLst>
                            <p:childTnLst>
                              <p:par>
                                <p:cTn id="1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4000"/>
                            </p:stCondLst>
                            <p:childTnLst>
                              <p:par>
                                <p:cTn id="1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8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0"/>
                            </p:stCondLst>
                            <p:childTnLst>
                              <p:par>
                                <p:cTn id="195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500"/>
                            </p:stCondLst>
                            <p:childTnLst>
                              <p:par>
                                <p:cTn id="204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20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7000"/>
                            </p:stCondLst>
                            <p:childTnLst>
                              <p:par>
                                <p:cTn id="227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7500"/>
                            </p:stCondLst>
                            <p:childTnLst>
                              <p:par>
                                <p:cTn id="236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8000"/>
                            </p:stCondLst>
                            <p:childTnLst>
                              <p:par>
                                <p:cTn id="243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9" grpId="0" animBg="1"/>
      <p:bldP spid="60" grpId="0" animBg="1"/>
      <p:bldP spid="17" grpId="0" animBg="1"/>
      <p:bldP spid="14" grpId="0" animBg="1"/>
      <p:bldP spid="14" grpId="1" animBg="1"/>
      <p:bldP spid="46" grpId="0" animBg="1"/>
      <p:bldP spid="46" grpId="1" animBg="1"/>
      <p:bldP spid="47" grpId="0" animBg="1"/>
      <p:bldP spid="48" grpId="0" animBg="1"/>
      <p:bldP spid="48" grpId="1" animBg="1"/>
      <p:bldP spid="49" grpId="0" animBg="1"/>
      <p:bldP spid="4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9140819" y="213868"/>
            <a:ext cx="21852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switch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矩形 33"/>
          <p:cNvSpPr>
            <a:spLocks noChangeArrowheads="1"/>
          </p:cNvSpPr>
          <p:nvPr/>
        </p:nvSpPr>
        <p:spPr bwMode="auto">
          <a:xfrm>
            <a:off x="680649" y="862323"/>
            <a:ext cx="4628330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2000" dirty="0"/>
              <a:t>switch</a:t>
            </a:r>
            <a:r>
              <a:rPr lang="zh-CN" altLang="en-US" sz="2000" dirty="0"/>
              <a:t>结构的语法</a:t>
            </a:r>
            <a:r>
              <a:rPr lang="zh-CN" altLang="en-US" sz="2000" dirty="0" smtClean="0"/>
              <a:t>格式还可以改变如下：</a:t>
            </a:r>
            <a:endParaRPr lang="en-US" altLang="zh-CN" sz="2000" dirty="0" smtClean="0"/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switch($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var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)</a:t>
            </a:r>
            <a:endParaRPr lang="zh-CN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{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	case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表达式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1</a:t>
            </a:r>
            <a:endParaRPr lang="zh-CN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rgbClr val="FF0000"/>
                </a:solidFill>
              </a:rPr>
              <a:t>		</a:t>
            </a:r>
            <a:r>
              <a:rPr lang="zh-CN" altLang="zh-CN" sz="2000" b="1" dirty="0">
                <a:solidFill>
                  <a:srgbClr val="FF0000"/>
                </a:solidFill>
              </a:rPr>
              <a:t>语句块</a:t>
            </a:r>
            <a:r>
              <a:rPr lang="en-US" altLang="zh-CN" sz="2000" b="1" dirty="0">
                <a:solidFill>
                  <a:srgbClr val="FF0000"/>
                </a:solidFill>
              </a:rPr>
              <a:t>1</a:t>
            </a:r>
            <a:endParaRPr lang="zh-CN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rgbClr val="FF0000"/>
                </a:solidFill>
              </a:rPr>
              <a:t>		break;</a:t>
            </a:r>
            <a:endParaRPr lang="zh-CN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rgbClr val="FF0000"/>
                </a:solidFill>
              </a:rPr>
              <a:t>	case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表达式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2</a:t>
            </a:r>
            <a:endParaRPr lang="zh-CN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rgbClr val="FF0000"/>
                </a:solidFill>
              </a:rPr>
              <a:t>		</a:t>
            </a:r>
            <a:r>
              <a:rPr lang="zh-CN" altLang="zh-CN" sz="2000" b="1" dirty="0">
                <a:solidFill>
                  <a:srgbClr val="FF0000"/>
                </a:solidFill>
              </a:rPr>
              <a:t>语句块</a:t>
            </a:r>
            <a:r>
              <a:rPr lang="en-US" altLang="zh-CN" sz="2000" b="1" dirty="0">
                <a:solidFill>
                  <a:srgbClr val="FF0000"/>
                </a:solidFill>
              </a:rPr>
              <a:t>2</a:t>
            </a:r>
            <a:endParaRPr lang="zh-CN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rgbClr val="FF0000"/>
                </a:solidFill>
              </a:rPr>
              <a:t>		break;</a:t>
            </a:r>
            <a:endParaRPr lang="zh-CN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rgbClr val="FF0000"/>
                </a:solidFill>
              </a:rPr>
              <a:t>	</a:t>
            </a:r>
            <a:r>
              <a:rPr lang="zh-CN" altLang="zh-CN" sz="2000" b="1" dirty="0">
                <a:solidFill>
                  <a:srgbClr val="FF0000"/>
                </a:solidFill>
              </a:rPr>
              <a:t>……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	default:</a:t>
            </a:r>
            <a:endParaRPr lang="zh-CN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rgbClr val="FF0000"/>
                </a:solidFill>
              </a:rPr>
              <a:t>		</a:t>
            </a:r>
            <a:r>
              <a:rPr lang="zh-CN" altLang="zh-CN" sz="2000" b="1" dirty="0">
                <a:solidFill>
                  <a:srgbClr val="FF0000"/>
                </a:solidFill>
              </a:rPr>
              <a:t>语句块</a:t>
            </a:r>
            <a:r>
              <a:rPr lang="en-US" altLang="zh-CN" sz="2000" b="1" dirty="0">
                <a:solidFill>
                  <a:srgbClr val="FF0000"/>
                </a:solidFill>
              </a:rPr>
              <a:t>N</a:t>
            </a:r>
            <a:endParaRPr lang="zh-CN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}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5736" y="5179654"/>
            <a:ext cx="7716694" cy="1417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/>
              <a:t>switch</a:t>
            </a:r>
            <a:r>
              <a:rPr lang="zh-CN" altLang="en-US" sz="2000" dirty="0"/>
              <a:t>结构还允许在</a:t>
            </a:r>
            <a:r>
              <a:rPr lang="en-US" altLang="zh-CN" sz="2000" dirty="0"/>
              <a:t>case</a:t>
            </a:r>
            <a:r>
              <a:rPr lang="zh-CN" altLang="en-US" sz="2000" dirty="0"/>
              <a:t>后面跟条件表达式，如果</a:t>
            </a:r>
            <a:r>
              <a:rPr lang="en-US" altLang="zh-CN" sz="2000" dirty="0"/>
              <a:t>switch()</a:t>
            </a:r>
            <a:r>
              <a:rPr lang="zh-CN" altLang="en-US" sz="2000" dirty="0"/>
              <a:t>语句的括号中</a:t>
            </a:r>
            <a:r>
              <a:rPr lang="zh-CN" altLang="en-US" sz="2000" dirty="0" smtClean="0"/>
              <a:t>的变量，</a:t>
            </a:r>
            <a:r>
              <a:rPr lang="zh-CN" altLang="en-US" sz="2000" dirty="0"/>
              <a:t>符合</a:t>
            </a:r>
            <a:r>
              <a:rPr lang="en-US" altLang="zh-CN" sz="2000" dirty="0"/>
              <a:t>case</a:t>
            </a:r>
            <a:r>
              <a:rPr lang="zh-CN" altLang="en-US" sz="2000" dirty="0"/>
              <a:t>后面的条件表达式的结果，则执行该</a:t>
            </a:r>
            <a:r>
              <a:rPr lang="en-US" altLang="zh-CN" sz="2000" dirty="0"/>
              <a:t>case</a:t>
            </a:r>
            <a:r>
              <a:rPr lang="zh-CN" altLang="en-US" sz="2000" dirty="0"/>
              <a:t>模块中的程序。</a:t>
            </a:r>
            <a:endParaRPr lang="zh-CN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777" y="1448671"/>
            <a:ext cx="3997004" cy="349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86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8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任意多边形 14"/>
          <p:cNvSpPr>
            <a:spLocks noChangeArrowheads="1"/>
          </p:cNvSpPr>
          <p:nvPr/>
        </p:nvSpPr>
        <p:spPr bwMode="auto">
          <a:xfrm rot="5400000">
            <a:off x="-2478881" y="2478881"/>
            <a:ext cx="6858000" cy="1900238"/>
          </a:xfrm>
          <a:custGeom>
            <a:avLst/>
            <a:gdLst>
              <a:gd name="T0" fmla="*/ 761999 w 6858000"/>
              <a:gd name="T1" fmla="*/ 870528 h 2394857"/>
              <a:gd name="T2" fmla="*/ 1691081 w 6858000"/>
              <a:gd name="T3" fmla="*/ 83 h 2394857"/>
              <a:gd name="T4" fmla="*/ 5166920 w 6858000"/>
              <a:gd name="T5" fmla="*/ 83 h 2394857"/>
              <a:gd name="T6" fmla="*/ 6096001 w 6858000"/>
              <a:gd name="T7" fmla="*/ 870528 h 2394857"/>
              <a:gd name="T8" fmla="*/ 0 w 6858000"/>
              <a:gd name="T9" fmla="*/ 2393950 h 2394857"/>
              <a:gd name="T10" fmla="*/ 0 w 6858000"/>
              <a:gd name="T11" fmla="*/ 870529 h 2394857"/>
              <a:gd name="T12" fmla="*/ 6858000 w 6858000"/>
              <a:gd name="T13" fmla="*/ 870529 h 2394857"/>
              <a:gd name="T14" fmla="*/ 6858000 w 6858000"/>
              <a:gd name="T15" fmla="*/ 2393950 h 239485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858000"/>
              <a:gd name="T25" fmla="*/ 0 h 2394857"/>
              <a:gd name="T26" fmla="*/ 6858000 w 6858000"/>
              <a:gd name="T27" fmla="*/ 2394857 h 239485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858000" h="2394857">
                <a:moveTo>
                  <a:pt x="761999" y="870858"/>
                </a:moveTo>
                <a:cubicBezTo>
                  <a:pt x="1316531" y="631447"/>
                  <a:pt x="1066594" y="-8391"/>
                  <a:pt x="1691081" y="83"/>
                </a:cubicBezTo>
                <a:lnTo>
                  <a:pt x="5166920" y="83"/>
                </a:lnTo>
                <a:cubicBezTo>
                  <a:pt x="5826383" y="-2035"/>
                  <a:pt x="5523980" y="612379"/>
                  <a:pt x="6096001" y="870858"/>
                </a:cubicBezTo>
                <a:lnTo>
                  <a:pt x="761999" y="870858"/>
                </a:lnTo>
                <a:close/>
                <a:moveTo>
                  <a:pt x="0" y="2394857"/>
                </a:moveTo>
                <a:lnTo>
                  <a:pt x="0" y="870859"/>
                </a:lnTo>
                <a:lnTo>
                  <a:pt x="6858000" y="870859"/>
                </a:lnTo>
                <a:lnTo>
                  <a:pt x="6858000" y="2394857"/>
                </a:lnTo>
                <a:lnTo>
                  <a:pt x="0" y="2394857"/>
                </a:ln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6" name="TextBox 44"/>
          <p:cNvSpPr>
            <a:spLocks noChangeArrowheads="1"/>
          </p:cNvSpPr>
          <p:nvPr/>
        </p:nvSpPr>
        <p:spPr bwMode="auto">
          <a:xfrm rot="5400000">
            <a:off x="-357188" y="2885629"/>
            <a:ext cx="261461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目录</a:t>
            </a:r>
            <a:endParaRPr lang="en-US" alt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algn="ctr" eaLnBrk="1" hangingPunct="1"/>
            <a:r>
              <a:rPr lang="en-US" altLang="zh-CN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CONTENTE</a:t>
            </a:r>
          </a:p>
        </p:txBody>
      </p:sp>
      <p:sp>
        <p:nvSpPr>
          <p:cNvPr id="3077" name="矩形 6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3171311" y="1452389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条件分支结构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8" name="矩形 7"/>
          <p:cNvSpPr>
            <a:spLocks noChangeArrowheads="1"/>
          </p:cNvSpPr>
          <p:nvPr/>
        </p:nvSpPr>
        <p:spPr bwMode="auto">
          <a:xfrm>
            <a:off x="2429948" y="1527002"/>
            <a:ext cx="661988" cy="422275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01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079" name="矩形 8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3171311" y="2258839"/>
            <a:ext cx="23182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SWITCH</a:t>
            </a:r>
            <a:r>
              <a:rPr lang="zh-CN" altLang="en-US" sz="2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结构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80" name="矩形 9"/>
          <p:cNvSpPr>
            <a:spLocks noChangeArrowheads="1"/>
          </p:cNvSpPr>
          <p:nvPr/>
        </p:nvSpPr>
        <p:spPr bwMode="auto">
          <a:xfrm>
            <a:off x="2429948" y="2333452"/>
            <a:ext cx="661988" cy="422275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02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081" name="矩形 10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3171311" y="3065289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循环结构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82" name="矩形 11"/>
          <p:cNvSpPr>
            <a:spLocks noChangeArrowheads="1"/>
          </p:cNvSpPr>
          <p:nvPr/>
        </p:nvSpPr>
        <p:spPr bwMode="auto">
          <a:xfrm>
            <a:off x="2429948" y="3139902"/>
            <a:ext cx="661988" cy="422275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03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083" name="矩形 12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3171311" y="3871739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嵌套循环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84" name="矩形 13"/>
          <p:cNvSpPr>
            <a:spLocks noChangeArrowheads="1"/>
          </p:cNvSpPr>
          <p:nvPr/>
        </p:nvSpPr>
        <p:spPr bwMode="auto">
          <a:xfrm>
            <a:off x="2429948" y="3946352"/>
            <a:ext cx="661988" cy="422275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04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13" name="矩形 12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3171311" y="4779134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流程控制符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2429948" y="4853747"/>
            <a:ext cx="661988" cy="422275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05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hlinkClick r:id="rId7" action="ppaction://hlinksldjump"/>
          </p:cNvPr>
          <p:cNvSpPr txBox="1"/>
          <p:nvPr/>
        </p:nvSpPr>
        <p:spPr>
          <a:xfrm>
            <a:off x="8126567" y="412124"/>
            <a:ext cx="3657602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4.1.1 </a:t>
            </a:r>
            <a:r>
              <a:rPr lang="zh-CN" altLang="en-US" sz="2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单分支条件结构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>
            <a:hlinkClick r:id="rId8" action="ppaction://hlinksldjump"/>
          </p:cNvPr>
          <p:cNvSpPr txBox="1"/>
          <p:nvPr/>
        </p:nvSpPr>
        <p:spPr>
          <a:xfrm>
            <a:off x="8126567" y="1032366"/>
            <a:ext cx="3657601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4.1.2 </a:t>
            </a:r>
            <a:r>
              <a:rPr lang="zh-CN" altLang="en-US" sz="2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双分支条件结构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hlinkClick r:id="rId9" action="ppaction://hlinksldjump"/>
          </p:cNvPr>
          <p:cNvSpPr txBox="1"/>
          <p:nvPr/>
        </p:nvSpPr>
        <p:spPr>
          <a:xfrm>
            <a:off x="8126568" y="1652608"/>
            <a:ext cx="3657600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4.1.3 </a:t>
            </a:r>
            <a:r>
              <a:rPr lang="zh-CN" altLang="en-US" sz="2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多分支条件结构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16">
            <a:hlinkClick r:id="rId10" action="ppaction://hlinksldjump"/>
          </p:cNvPr>
          <p:cNvSpPr txBox="1"/>
          <p:nvPr/>
        </p:nvSpPr>
        <p:spPr>
          <a:xfrm>
            <a:off x="8126568" y="2272850"/>
            <a:ext cx="3657600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4.3.1 While</a:t>
            </a:r>
            <a:r>
              <a:rPr lang="zh-CN" altLang="en-US" sz="2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循环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文本框 17">
            <a:hlinkClick r:id="rId11" action="ppaction://hlinksldjump"/>
          </p:cNvPr>
          <p:cNvSpPr txBox="1"/>
          <p:nvPr/>
        </p:nvSpPr>
        <p:spPr>
          <a:xfrm>
            <a:off x="8126568" y="2893092"/>
            <a:ext cx="3657600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4.3.2 Do…while</a:t>
            </a:r>
            <a:r>
              <a:rPr lang="zh-CN" altLang="en-US" sz="2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循环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>
            <a:hlinkClick r:id="rId12" action="ppaction://hlinksldjump"/>
          </p:cNvPr>
          <p:cNvSpPr txBox="1"/>
          <p:nvPr/>
        </p:nvSpPr>
        <p:spPr>
          <a:xfrm>
            <a:off x="8126568" y="3513334"/>
            <a:ext cx="3657600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4.3.3 For</a:t>
            </a:r>
            <a:r>
              <a:rPr lang="zh-CN" altLang="en-US" sz="2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循环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文本框 19">
            <a:hlinkClick r:id="rId13" action="ppaction://hlinksldjump"/>
          </p:cNvPr>
          <p:cNvSpPr txBox="1"/>
          <p:nvPr/>
        </p:nvSpPr>
        <p:spPr>
          <a:xfrm>
            <a:off x="8126568" y="4133576"/>
            <a:ext cx="3657600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4.3.4 </a:t>
            </a:r>
            <a:r>
              <a:rPr lang="en-US" altLang="zh-CN" sz="2400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Forecah</a:t>
            </a:r>
            <a:r>
              <a:rPr lang="zh-CN" altLang="en-US" sz="2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循环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>
            <a:hlinkClick r:id="rId14" action="ppaction://hlinksldjump"/>
          </p:cNvPr>
          <p:cNvSpPr txBox="1"/>
          <p:nvPr/>
        </p:nvSpPr>
        <p:spPr>
          <a:xfrm>
            <a:off x="8126568" y="4753818"/>
            <a:ext cx="3657600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4.5.1 Break</a:t>
            </a:r>
            <a:r>
              <a:rPr lang="zh-CN" altLang="en-US" sz="2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语句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>
            <a:hlinkClick r:id="rId15" action="ppaction://hlinksldjump"/>
          </p:cNvPr>
          <p:cNvSpPr txBox="1"/>
          <p:nvPr/>
        </p:nvSpPr>
        <p:spPr>
          <a:xfrm>
            <a:off x="8126568" y="5374060"/>
            <a:ext cx="3657600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4.5.2 Continue</a:t>
            </a:r>
            <a:r>
              <a:rPr lang="zh-CN" altLang="en-US" sz="2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语句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文本框 23">
            <a:hlinkClick r:id="rId16" action="ppaction://hlinksldjump"/>
          </p:cNvPr>
          <p:cNvSpPr txBox="1"/>
          <p:nvPr/>
        </p:nvSpPr>
        <p:spPr>
          <a:xfrm>
            <a:off x="8126567" y="5994305"/>
            <a:ext cx="3657601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4.5.3 Return</a:t>
            </a:r>
            <a:r>
              <a:rPr lang="zh-CN" altLang="en-US" sz="2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sz="2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exit</a:t>
            </a:r>
            <a:r>
              <a:rPr lang="zh-CN" altLang="en-US" sz="2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语句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" name="肘形连接符 3"/>
          <p:cNvCxnSpPr>
            <a:stCxn id="3077" idx="3"/>
            <a:endCxn id="2" idx="1"/>
          </p:cNvCxnSpPr>
          <p:nvPr/>
        </p:nvCxnSpPr>
        <p:spPr bwMode="auto">
          <a:xfrm flipV="1">
            <a:off x="5510413" y="642957"/>
            <a:ext cx="2616154" cy="1071042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肘形连接符 5"/>
          <p:cNvCxnSpPr>
            <a:stCxn id="3077" idx="3"/>
            <a:endCxn id="15" idx="1"/>
          </p:cNvCxnSpPr>
          <p:nvPr/>
        </p:nvCxnSpPr>
        <p:spPr bwMode="auto">
          <a:xfrm flipV="1">
            <a:off x="5510413" y="1263199"/>
            <a:ext cx="2616154" cy="450800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肘形连接符 7"/>
          <p:cNvCxnSpPr>
            <a:stCxn id="3077" idx="3"/>
            <a:endCxn id="16" idx="1"/>
          </p:cNvCxnSpPr>
          <p:nvPr/>
        </p:nvCxnSpPr>
        <p:spPr bwMode="auto">
          <a:xfrm>
            <a:off x="5510413" y="1713999"/>
            <a:ext cx="2616155" cy="169442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肘形连接符 9"/>
          <p:cNvCxnSpPr>
            <a:stCxn id="3081" idx="3"/>
            <a:endCxn id="17" idx="1"/>
          </p:cNvCxnSpPr>
          <p:nvPr/>
        </p:nvCxnSpPr>
        <p:spPr bwMode="auto">
          <a:xfrm flipV="1">
            <a:off x="4792268" y="2503683"/>
            <a:ext cx="3334300" cy="82321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肘形连接符 11"/>
          <p:cNvCxnSpPr>
            <a:stCxn id="3081" idx="3"/>
            <a:endCxn id="18" idx="1"/>
          </p:cNvCxnSpPr>
          <p:nvPr/>
        </p:nvCxnSpPr>
        <p:spPr bwMode="auto">
          <a:xfrm flipV="1">
            <a:off x="4792268" y="3123925"/>
            <a:ext cx="3334300" cy="20297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肘形连接符 25"/>
          <p:cNvCxnSpPr>
            <a:stCxn id="3081" idx="3"/>
            <a:endCxn id="19" idx="1"/>
          </p:cNvCxnSpPr>
          <p:nvPr/>
        </p:nvCxnSpPr>
        <p:spPr bwMode="auto">
          <a:xfrm>
            <a:off x="4792268" y="3326899"/>
            <a:ext cx="3334300" cy="41726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肘形连接符 27"/>
          <p:cNvCxnSpPr>
            <a:stCxn id="3081" idx="3"/>
            <a:endCxn id="20" idx="1"/>
          </p:cNvCxnSpPr>
          <p:nvPr/>
        </p:nvCxnSpPr>
        <p:spPr bwMode="auto">
          <a:xfrm>
            <a:off x="4792268" y="3326899"/>
            <a:ext cx="3334300" cy="103751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肘形连接符 29"/>
          <p:cNvCxnSpPr>
            <a:stCxn id="13" idx="3"/>
            <a:endCxn id="22" idx="1"/>
          </p:cNvCxnSpPr>
          <p:nvPr/>
        </p:nvCxnSpPr>
        <p:spPr bwMode="auto">
          <a:xfrm flipV="1">
            <a:off x="5151340" y="4984651"/>
            <a:ext cx="2975228" cy="5609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2" name="肘形连接符 3071"/>
          <p:cNvCxnSpPr>
            <a:stCxn id="13" idx="3"/>
            <a:endCxn id="23" idx="1"/>
          </p:cNvCxnSpPr>
          <p:nvPr/>
        </p:nvCxnSpPr>
        <p:spPr bwMode="auto">
          <a:xfrm>
            <a:off x="5151340" y="5040744"/>
            <a:ext cx="2975228" cy="56414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肘形连接符 3073"/>
          <p:cNvCxnSpPr>
            <a:stCxn id="13" idx="3"/>
            <a:endCxn id="24" idx="1"/>
          </p:cNvCxnSpPr>
          <p:nvPr/>
        </p:nvCxnSpPr>
        <p:spPr bwMode="auto">
          <a:xfrm>
            <a:off x="5151340" y="5040744"/>
            <a:ext cx="2975227" cy="118439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0"/>
      <p:bldP spid="3078" grpId="0" animBg="1"/>
      <p:bldP spid="3079" grpId="0"/>
      <p:bldP spid="3080" grpId="0" animBg="1"/>
      <p:bldP spid="3081" grpId="0"/>
      <p:bldP spid="3082" grpId="0" animBg="1"/>
      <p:bldP spid="3083" grpId="0"/>
      <p:bldP spid="3084" grpId="0" animBg="1"/>
      <p:bldP spid="13" grpId="0"/>
      <p:bldP spid="14" grpId="0" animBg="1"/>
      <p:bldP spid="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2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3" name="文本框 9"/>
          <p:cNvSpPr>
            <a:spLocks noChangeArrowheads="1"/>
          </p:cNvSpPr>
          <p:nvPr/>
        </p:nvSpPr>
        <p:spPr bwMode="auto">
          <a:xfrm>
            <a:off x="8782564" y="239042"/>
            <a:ext cx="21729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switch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05226" y="862325"/>
            <a:ext cx="5108470" cy="5849754"/>
            <a:chOff x="736980" y="1744529"/>
            <a:chExt cx="7458202" cy="4702610"/>
          </a:xfrm>
        </p:grpSpPr>
        <p:grpSp>
          <p:nvGrpSpPr>
            <p:cNvPr id="42" name="组合 41"/>
            <p:cNvGrpSpPr/>
            <p:nvPr/>
          </p:nvGrpSpPr>
          <p:grpSpPr>
            <a:xfrm>
              <a:off x="736980" y="1744529"/>
              <a:ext cx="7458202" cy="4702610"/>
              <a:chOff x="2006221" y="2147089"/>
              <a:chExt cx="12344408" cy="1580132"/>
            </a:xfrm>
            <a:solidFill>
              <a:srgbClr val="1E3A1A"/>
            </a:solidFill>
          </p:grpSpPr>
          <p:sp>
            <p:nvSpPr>
              <p:cNvPr id="44" name="圆角矩形 6"/>
              <p:cNvSpPr>
                <a:spLocks noChangeArrowheads="1"/>
              </p:cNvSpPr>
              <p:nvPr/>
            </p:nvSpPr>
            <p:spPr bwMode="auto">
              <a:xfrm>
                <a:off x="2006221" y="2147089"/>
                <a:ext cx="12344408" cy="1580132"/>
              </a:xfrm>
              <a:prstGeom prst="roundRect">
                <a:avLst>
                  <a:gd name="adj" fmla="val 3139"/>
                </a:avLst>
              </a:prstGeom>
              <a:grpFill/>
              <a:ln w="12700">
                <a:solidFill>
                  <a:srgbClr val="0E8146"/>
                </a:solidFill>
                <a:bevel/>
                <a:headEnd/>
                <a:tailEnd/>
              </a:ln>
              <a:ex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</a:pPr>
                <a:endParaRPr lang="zh-CN" altLang="zh-CN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45" name="图片 1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183289" y="2149481"/>
                <a:ext cx="2084350" cy="2333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3" name="文本框 17"/>
            <p:cNvSpPr>
              <a:spLocks noChangeArrowheads="1"/>
            </p:cNvSpPr>
            <p:nvPr/>
          </p:nvSpPr>
          <p:spPr bwMode="auto">
            <a:xfrm>
              <a:off x="1587506" y="2145359"/>
              <a:ext cx="315141" cy="445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2000" b="1" i="1" spc="600" dirty="0" smtClean="0">
                  <a:solidFill>
                    <a:schemeClr val="bg1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例</a:t>
              </a:r>
              <a:endParaRPr lang="zh-CN" altLang="en-US" sz="2000" b="1" i="1" spc="6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62337" y="871180"/>
            <a:ext cx="413758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+mn-lt"/>
              </a:rPr>
              <a:t>&lt;?</a:t>
            </a:r>
            <a:r>
              <a:rPr lang="en-US" altLang="zh-CN" dirty="0" err="1">
                <a:solidFill>
                  <a:srgbClr val="FF0000"/>
                </a:solidFill>
                <a:latin typeface="+mn-lt"/>
              </a:rPr>
              <a:t>php</a:t>
            </a:r>
            <a:endParaRPr lang="zh-CN" altLang="zh-CN" dirty="0">
              <a:solidFill>
                <a:srgbClr val="FF0000"/>
              </a:solidFill>
              <a:latin typeface="+mn-lt"/>
            </a:endParaRPr>
          </a:p>
          <a:p>
            <a:pPr>
              <a:spcAft>
                <a:spcPts val="0"/>
              </a:spcAft>
            </a:pPr>
            <a:r>
              <a:rPr lang="en-US" altLang="zh-CN" b="1" dirty="0" smtClean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altLang="zh-CN" b="1" dirty="0" smtClean="0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</a:t>
            </a:r>
            <a:r>
              <a:rPr lang="en-US" altLang="zh-CN" b="1" dirty="0" err="1" smtClean="0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cj</a:t>
            </a:r>
            <a:r>
              <a:rPr lang="en-US" altLang="zh-CN" dirty="0" smtClean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lang="en-US" altLang="zh-CN" dirty="0" smtClean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75</a:t>
            </a:r>
            <a:r>
              <a:rPr lang="en-US" altLang="zh-CN" dirty="0" smtClean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;     </a:t>
            </a:r>
            <a:endParaRPr lang="zh-CN" altLang="zh-CN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altLang="zh-CN" b="1" dirty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switch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altLang="zh-CN" b="1" dirty="0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</a:t>
            </a:r>
            <a:r>
              <a:rPr lang="en-US" altLang="zh-CN" b="1" dirty="0" err="1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cj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zh-CN" altLang="zh-CN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{   </a:t>
            </a:r>
            <a:r>
              <a:rPr lang="en-US" altLang="zh-CN" b="1" dirty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case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</a:t>
            </a:r>
            <a:r>
              <a:rPr lang="en-US" altLang="zh-CN" b="1" dirty="0" err="1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cj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&lt;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60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:</a:t>
            </a:r>
            <a:endParaRPr lang="zh-CN" altLang="zh-CN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    </a:t>
            </a: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echo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"</a:t>
            </a:r>
            <a:r>
              <a:rPr lang="zh-CN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成绩不合格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";</a:t>
            </a:r>
            <a:endParaRPr lang="zh-CN" altLang="zh-CN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    </a:t>
            </a:r>
            <a:r>
              <a:rPr lang="en-US" altLang="zh-CN" b="1" dirty="0">
                <a:solidFill>
                  <a:schemeClr val="accent6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break</a:t>
            </a:r>
            <a:r>
              <a:rPr lang="en-US" altLang="zh-CN" dirty="0">
                <a:solidFill>
                  <a:schemeClr val="accent6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zh-CN" altLang="zh-CN" dirty="0">
              <a:solidFill>
                <a:schemeClr val="accent6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en-US" altLang="zh-CN" b="1" dirty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case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</a:t>
            </a:r>
            <a:r>
              <a:rPr lang="en-US" altLang="zh-CN" b="1" dirty="0" err="1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cj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&gt;=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60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&amp;&amp;</a:t>
            </a:r>
            <a:r>
              <a:rPr lang="en-US" altLang="zh-CN" b="1" dirty="0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</a:t>
            </a:r>
            <a:r>
              <a:rPr lang="en-US" altLang="zh-CN" b="1" dirty="0" err="1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cj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&lt;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70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:</a:t>
            </a:r>
            <a:endParaRPr lang="zh-CN" altLang="zh-CN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    </a:t>
            </a: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echo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"</a:t>
            </a:r>
            <a:r>
              <a:rPr lang="zh-CN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成绩合格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";</a:t>
            </a:r>
            <a:endParaRPr lang="zh-CN" altLang="zh-CN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    </a:t>
            </a:r>
            <a:r>
              <a:rPr lang="en-US" altLang="zh-CN" b="1" dirty="0">
                <a:solidFill>
                  <a:schemeClr val="accent6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break;</a:t>
            </a:r>
            <a:endParaRPr lang="zh-CN" altLang="zh-CN" b="1" dirty="0">
              <a:solidFill>
                <a:schemeClr val="accent6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en-US" altLang="zh-CN" b="1" dirty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case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</a:t>
            </a:r>
            <a:r>
              <a:rPr lang="en-US" altLang="zh-CN" b="1" dirty="0" err="1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cj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&gt;=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70</a:t>
            </a:r>
            <a:r>
              <a:rPr lang="en-US" altLang="zh-CN" b="1" dirty="0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&amp;&amp;$</a:t>
            </a:r>
            <a:r>
              <a:rPr lang="en-US" altLang="zh-CN" b="1" dirty="0" err="1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cj</a:t>
            </a: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&lt;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80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:</a:t>
            </a:r>
            <a:endParaRPr lang="zh-CN" altLang="zh-CN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    </a:t>
            </a: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echo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"</a:t>
            </a:r>
            <a:r>
              <a:rPr lang="zh-CN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成绩中等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";</a:t>
            </a:r>
            <a:endParaRPr lang="zh-CN" altLang="zh-CN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    </a:t>
            </a:r>
            <a:r>
              <a:rPr lang="en-US" altLang="zh-CN" b="1" dirty="0">
                <a:solidFill>
                  <a:schemeClr val="accent6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break;</a:t>
            </a:r>
            <a:endParaRPr lang="zh-CN" altLang="zh-CN" b="1" dirty="0">
              <a:solidFill>
                <a:schemeClr val="accent6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en-US" altLang="zh-CN" b="1" dirty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case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</a:t>
            </a:r>
            <a:r>
              <a:rPr lang="en-US" altLang="zh-CN" b="1" dirty="0" err="1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cj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&gt;=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80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&amp;&amp;</a:t>
            </a:r>
            <a:r>
              <a:rPr lang="en-US" altLang="zh-CN" b="1" dirty="0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</a:t>
            </a:r>
            <a:r>
              <a:rPr lang="en-US" altLang="zh-CN" b="1" dirty="0" err="1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cj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&lt;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90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:</a:t>
            </a:r>
            <a:endParaRPr lang="zh-CN" altLang="zh-CN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    </a:t>
            </a: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echo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"</a:t>
            </a:r>
            <a:r>
              <a:rPr lang="zh-CN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成绩良好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";</a:t>
            </a:r>
            <a:endParaRPr lang="zh-CN" altLang="zh-CN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b="1" dirty="0">
                <a:solidFill>
                  <a:schemeClr val="accent6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    break;</a:t>
            </a:r>
            <a:endParaRPr lang="zh-CN" altLang="zh-CN" b="1" dirty="0">
              <a:solidFill>
                <a:schemeClr val="accent6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en-US" altLang="zh-CN" b="1" dirty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case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</a:t>
            </a:r>
            <a:r>
              <a:rPr lang="en-US" altLang="zh-CN" b="1" dirty="0" err="1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cj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&gt;=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90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&amp;&amp;</a:t>
            </a:r>
            <a:r>
              <a:rPr lang="en-US" altLang="zh-CN" b="1" dirty="0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</a:t>
            </a:r>
            <a:r>
              <a:rPr lang="en-US" altLang="zh-CN" b="1" dirty="0" err="1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cj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&lt;=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100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:</a:t>
            </a:r>
            <a:endParaRPr lang="zh-CN" altLang="zh-CN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    </a:t>
            </a: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echo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“</a:t>
            </a:r>
            <a:r>
              <a:rPr lang="zh-CN" altLang="zh-CN" dirty="0" smtClean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成绩</a:t>
            </a:r>
            <a:r>
              <a:rPr lang="zh-CN" altLang="en-US" dirty="0" smtClean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优秀</a:t>
            </a:r>
            <a:r>
              <a:rPr lang="en-US" altLang="zh-CN" dirty="0" smtClean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";</a:t>
            </a:r>
            <a:endParaRPr lang="zh-CN" altLang="zh-CN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b="1" dirty="0">
                <a:solidFill>
                  <a:schemeClr val="accent6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    break;</a:t>
            </a:r>
            <a:endParaRPr lang="zh-CN" altLang="zh-CN" b="1" dirty="0">
              <a:solidFill>
                <a:schemeClr val="accent6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b="1" dirty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default:</a:t>
            </a:r>
            <a:endParaRPr lang="zh-CN" altLang="zh-CN" b="1" dirty="0">
              <a:solidFill>
                <a:srgbClr val="FFFF00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    </a:t>
            </a: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echo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"</a:t>
            </a:r>
            <a:r>
              <a:rPr lang="zh-CN" altLang="zh-CN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分数异常</a:t>
            </a:r>
            <a:r>
              <a:rPr lang="en-US" altLang="zh-CN" dirty="0" smtClean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";</a:t>
            </a:r>
            <a:r>
              <a:rPr lang="en-US" altLang="zh-CN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}}</a:t>
            </a:r>
            <a:r>
              <a:rPr lang="en-US" altLang="zh-CN" dirty="0" smtClean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</a:t>
            </a:r>
            <a:endParaRPr lang="zh-CN" altLang="zh-CN" dirty="0" smtClean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solidFill>
                  <a:srgbClr val="FF0000"/>
                </a:solidFill>
                <a:latin typeface="+mn-lt"/>
              </a:rPr>
              <a:t>?&gt;</a:t>
            </a:r>
            <a:endParaRPr lang="zh-CN" alt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9" name="Rectangle 9"/>
          <p:cNvSpPr>
            <a:spLocks noChangeArrowheads="1"/>
          </p:cNvSpPr>
          <p:nvPr/>
        </p:nvSpPr>
        <p:spPr bwMode="auto">
          <a:xfrm>
            <a:off x="7860882" y="977154"/>
            <a:ext cx="1544143" cy="4082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$</a:t>
            </a:r>
            <a:r>
              <a:rPr lang="en-US" altLang="zh-CN" kern="100" dirty="0" err="1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cj</a:t>
            </a:r>
            <a:r>
              <a:rPr lang="en-US" altLang="zh-CN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=75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AutoShape 10"/>
          <p:cNvSpPr>
            <a:spLocks noChangeArrowheads="1"/>
          </p:cNvSpPr>
          <p:nvPr/>
        </p:nvSpPr>
        <p:spPr bwMode="auto">
          <a:xfrm>
            <a:off x="7543720" y="1758009"/>
            <a:ext cx="2178466" cy="678063"/>
          </a:xfrm>
          <a:prstGeom prst="diamond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</p:spPr>
        <p:txBody>
          <a:bodyPr rot="0" vert="horz" wrap="square" lIns="108000" tIns="0" rIns="91440" bIns="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$</a:t>
            </a:r>
            <a:r>
              <a:rPr lang="en-US" altLang="zh-CN" kern="100" dirty="0" err="1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cj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>
            <a:stCxn id="59" idx="2"/>
            <a:endCxn id="60" idx="0"/>
          </p:cNvCxnSpPr>
          <p:nvPr/>
        </p:nvCxnSpPr>
        <p:spPr bwMode="auto">
          <a:xfrm flipH="1">
            <a:off x="8632953" y="1385440"/>
            <a:ext cx="1" cy="37256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椭圆 16"/>
          <p:cNvSpPr/>
          <p:nvPr/>
        </p:nvSpPr>
        <p:spPr bwMode="auto">
          <a:xfrm>
            <a:off x="8399659" y="5828210"/>
            <a:ext cx="868846" cy="86884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结束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927135" y="2938038"/>
            <a:ext cx="614779" cy="408623"/>
          </a:xfrm>
          <a:prstGeom prst="flowChartAlternateProces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rtlCol="0">
            <a:spAutoFit/>
          </a:bodyPr>
          <a:lstStyle>
            <a:defPPr>
              <a:defRPr lang="zh-CN"/>
            </a:defPPr>
            <a:lvl1pPr algn="ctr"/>
          </a:lstStyle>
          <a:p>
            <a:r>
              <a:rPr lang="en-US" altLang="zh-CN" dirty="0">
                <a:solidFill>
                  <a:srgbClr val="002060"/>
                </a:solidFill>
              </a:rPr>
              <a:t>&lt;60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807952" y="2905412"/>
            <a:ext cx="786031" cy="994767"/>
          </a:xfrm>
          <a:prstGeom prst="flowChartAlternateProces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2060"/>
                </a:solidFill>
              </a:rPr>
              <a:t>&gt;=60</a:t>
            </a:r>
          </a:p>
          <a:p>
            <a:pPr algn="ctr"/>
            <a:r>
              <a:rPr lang="en-US" altLang="zh-CN" dirty="0" smtClean="0">
                <a:solidFill>
                  <a:srgbClr val="002060"/>
                </a:solidFill>
              </a:rPr>
              <a:t>&amp;&amp;</a:t>
            </a:r>
          </a:p>
          <a:p>
            <a:pPr algn="ctr"/>
            <a:r>
              <a:rPr lang="en-US" altLang="zh-CN" dirty="0" smtClean="0">
                <a:solidFill>
                  <a:srgbClr val="002060"/>
                </a:solidFill>
              </a:rPr>
              <a:t>&lt;70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841721" y="2935141"/>
            <a:ext cx="786031" cy="994767"/>
          </a:xfrm>
          <a:prstGeom prst="flowChartAlternateProces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rtlCol="0">
            <a:spAutoFit/>
          </a:bodyPr>
          <a:lstStyle>
            <a:defPPr>
              <a:defRPr lang="zh-CN"/>
            </a:defPPr>
            <a:lvl1pPr algn="ctr"/>
          </a:lstStyle>
          <a:p>
            <a:r>
              <a:rPr lang="en-US" altLang="zh-CN" dirty="0">
                <a:solidFill>
                  <a:srgbClr val="002060"/>
                </a:solidFill>
              </a:rPr>
              <a:t>&gt;=70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&amp;&amp;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&lt;80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875490" y="2930678"/>
            <a:ext cx="786031" cy="994767"/>
          </a:xfrm>
          <a:prstGeom prst="flowChartAlternateProces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rtlCol="0">
            <a:spAutoFit/>
          </a:bodyPr>
          <a:lstStyle>
            <a:defPPr>
              <a:defRPr lang="zh-CN"/>
            </a:defPPr>
            <a:lvl1pPr algn="ctr"/>
          </a:lstStyle>
          <a:p>
            <a:r>
              <a:rPr lang="en-US" altLang="zh-CN" dirty="0">
                <a:solidFill>
                  <a:srgbClr val="002060"/>
                </a:solidFill>
              </a:rPr>
              <a:t>&gt;=80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&amp;&amp;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&lt;90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902438" y="2926409"/>
            <a:ext cx="927914" cy="1003697"/>
          </a:xfrm>
          <a:prstGeom prst="flowChartAlternateProces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rtlCol="0">
            <a:spAutoFit/>
          </a:bodyPr>
          <a:lstStyle>
            <a:defPPr>
              <a:defRPr lang="zh-CN"/>
            </a:defPPr>
            <a:lvl1pPr algn="ctr"/>
          </a:lstStyle>
          <a:p>
            <a:r>
              <a:rPr lang="en-US" altLang="zh-CN" dirty="0">
                <a:solidFill>
                  <a:srgbClr val="002060"/>
                </a:solidFill>
              </a:rPr>
              <a:t>&gt;=90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&amp;&amp;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&lt;=100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1092090" y="2905412"/>
            <a:ext cx="911096" cy="408623"/>
          </a:xfrm>
          <a:prstGeom prst="flowChartAlternateProces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rtlCol="0">
            <a:spAutoFit/>
          </a:bodyPr>
          <a:lstStyle>
            <a:defPPr>
              <a:defRPr lang="zh-CN"/>
            </a:defPPr>
            <a:lvl1pPr algn="ctr"/>
          </a:lstStyle>
          <a:p>
            <a:r>
              <a:rPr lang="en-US" altLang="zh-CN" dirty="0" smtClean="0">
                <a:solidFill>
                  <a:srgbClr val="002060"/>
                </a:solidFill>
              </a:rPr>
              <a:t>default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003691" y="4472531"/>
            <a:ext cx="461665" cy="12464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wrap="none" rtlCol="0" anchor="ctr">
            <a:spAutoFit/>
          </a:bodyPr>
          <a:lstStyle/>
          <a:p>
            <a:pPr algn="ctr"/>
            <a:r>
              <a:rPr lang="zh-CN" altLang="en-US" dirty="0" smtClean="0"/>
              <a:t>成绩不合格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6967474" y="4472531"/>
            <a:ext cx="461665" cy="1015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wrap="none" rtlCol="0" anchor="ctr">
            <a:spAutoFit/>
          </a:bodyPr>
          <a:lstStyle/>
          <a:p>
            <a:pPr algn="ctr"/>
            <a:r>
              <a:rPr lang="zh-CN" altLang="en-US" dirty="0" smtClean="0"/>
              <a:t>成绩合格</a:t>
            </a:r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8003903" y="4472531"/>
            <a:ext cx="461665" cy="1015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wrap="none" rtlCol="0" anchor="ctr">
            <a:spAutoFit/>
          </a:bodyPr>
          <a:lstStyle/>
          <a:p>
            <a:pPr algn="ctr"/>
            <a:r>
              <a:rPr lang="zh-CN" altLang="en-US" dirty="0" smtClean="0"/>
              <a:t>成绩中等</a:t>
            </a:r>
            <a:endParaRPr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9041476" y="4472531"/>
            <a:ext cx="461665" cy="1015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wrap="none" rtlCol="0" anchor="ctr">
            <a:spAutoFit/>
          </a:bodyPr>
          <a:lstStyle/>
          <a:p>
            <a:pPr algn="ctr"/>
            <a:r>
              <a:rPr lang="zh-CN" altLang="en-US" dirty="0" smtClean="0"/>
              <a:t>成绩良好</a:t>
            </a:r>
            <a:endParaRPr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10135562" y="4472531"/>
            <a:ext cx="461665" cy="1015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wrap="none" rtlCol="0" anchor="ctr">
            <a:spAutoFit/>
          </a:bodyPr>
          <a:lstStyle/>
          <a:p>
            <a:pPr algn="ctr"/>
            <a:r>
              <a:rPr lang="zh-CN" altLang="en-US" dirty="0" smtClean="0"/>
              <a:t>成绩优秀</a:t>
            </a:r>
            <a:endParaRPr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11316805" y="4472530"/>
            <a:ext cx="461665" cy="1015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wrap="none" rtlCol="0" anchor="ctr">
            <a:spAutoFit/>
          </a:bodyPr>
          <a:lstStyle/>
          <a:p>
            <a:pPr algn="ctr"/>
            <a:r>
              <a:rPr lang="zh-CN" altLang="en-US" dirty="0" smtClean="0"/>
              <a:t>分数异常</a:t>
            </a:r>
            <a:endParaRPr lang="zh-CN" altLang="en-US" dirty="0"/>
          </a:p>
        </p:txBody>
      </p:sp>
      <p:cxnSp>
        <p:nvCxnSpPr>
          <p:cNvPr id="24" name="肘形连接符 23"/>
          <p:cNvCxnSpPr>
            <a:stCxn id="60" idx="2"/>
            <a:endCxn id="14" idx="0"/>
          </p:cNvCxnSpPr>
          <p:nvPr/>
        </p:nvCxnSpPr>
        <p:spPr bwMode="auto">
          <a:xfrm rot="5400000">
            <a:off x="7182756" y="1487841"/>
            <a:ext cx="501966" cy="2398428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箭头连接符 26"/>
          <p:cNvCxnSpPr>
            <a:stCxn id="14" idx="2"/>
            <a:endCxn id="21" idx="0"/>
          </p:cNvCxnSpPr>
          <p:nvPr/>
        </p:nvCxnSpPr>
        <p:spPr bwMode="auto">
          <a:xfrm flipH="1">
            <a:off x="6234524" y="3346661"/>
            <a:ext cx="1" cy="112587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肘形连接符 33"/>
          <p:cNvCxnSpPr>
            <a:stCxn id="60" idx="2"/>
            <a:endCxn id="46" idx="0"/>
          </p:cNvCxnSpPr>
          <p:nvPr/>
        </p:nvCxnSpPr>
        <p:spPr bwMode="auto">
          <a:xfrm rot="5400000">
            <a:off x="7682291" y="1954750"/>
            <a:ext cx="469340" cy="1431985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接箭头连接符 35"/>
          <p:cNvCxnSpPr>
            <a:stCxn id="46" idx="2"/>
            <a:endCxn id="50" idx="0"/>
          </p:cNvCxnSpPr>
          <p:nvPr/>
        </p:nvCxnSpPr>
        <p:spPr bwMode="auto">
          <a:xfrm flipH="1">
            <a:off x="7198307" y="3900179"/>
            <a:ext cx="2661" cy="57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肘形连接符 54"/>
          <p:cNvCxnSpPr>
            <a:stCxn id="60" idx="2"/>
            <a:endCxn id="47" idx="0"/>
          </p:cNvCxnSpPr>
          <p:nvPr/>
        </p:nvCxnSpPr>
        <p:spPr bwMode="auto">
          <a:xfrm rot="5400000">
            <a:off x="8184311" y="2486498"/>
            <a:ext cx="499069" cy="398216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直接箭头连接符 57"/>
          <p:cNvCxnSpPr>
            <a:stCxn id="47" idx="2"/>
            <a:endCxn id="51" idx="0"/>
          </p:cNvCxnSpPr>
          <p:nvPr/>
        </p:nvCxnSpPr>
        <p:spPr bwMode="auto">
          <a:xfrm flipH="1">
            <a:off x="8234736" y="3929908"/>
            <a:ext cx="1" cy="5426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肘形连接符 61"/>
          <p:cNvCxnSpPr>
            <a:stCxn id="51" idx="2"/>
            <a:endCxn id="17" idx="0"/>
          </p:cNvCxnSpPr>
          <p:nvPr/>
        </p:nvCxnSpPr>
        <p:spPr bwMode="auto">
          <a:xfrm rot="16200000" flipH="1">
            <a:off x="8364401" y="5358529"/>
            <a:ext cx="340016" cy="599346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20397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 tmFilter="0,0; .5, 1; 1, 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 tmFilter="0,0; .5, 1; 1, 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 tmFilter="0,0; .5, 1; 1, 1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75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 tmFilter="0,0; .5, 1; 1, 1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00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 tmFilter="0,0; .5, 1; 1, 1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75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 tmFilter="0,0; .5, 1; 1, 1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400"/>
                            </p:stCondLst>
                            <p:childTnLst>
                              <p:par>
                                <p:cTn id="6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 tmFilter="0,0; .5, 1; 1, 1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900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 tmFilter="0,0; .5, 1; 1, 1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275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 tmFilter="0,0; .5, 1; 1, 1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 tmFilter="0,0; .5, 1; 1, 1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 tmFilter="0,0; .5, 1; 1, 1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875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50" tmFilter="0,0; .5, 1; 1, 1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600"/>
                            </p:stCondLst>
                            <p:childTnLst>
                              <p:par>
                                <p:cTn id="10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50" tmFilter="0,0; .5, 1; 1, 1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100"/>
                            </p:stCondLst>
                            <p:childTnLst>
                              <p:par>
                                <p:cTn id="1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250" tmFilter="0,0; .5, 1; 1, 1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475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5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250" tmFilter="0,0; .5, 1; 1, 1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250"/>
                            </p:stCondLst>
                            <p:childTnLst>
                              <p:par>
                                <p:cTn id="1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5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250" tmFilter="0,0; .5, 1; 1, 1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8750"/>
                            </p:stCondLst>
                            <p:childTnLst>
                              <p:par>
                                <p:cTn id="1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25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5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250" tmFilter="0,0; .5, 1; 1, 1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125"/>
                            </p:stCondLst>
                            <p:childTnLst>
                              <p:par>
                                <p:cTn id="1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25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5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5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250" tmFilter="0,0; .5, 1; 1, 1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9550"/>
                            </p:stCondLst>
                            <p:childTnLst>
                              <p:par>
                                <p:cTn id="15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250" fill="hold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50" fill="hold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250" fill="hold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50" fill="hold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250" tmFilter="0,0; .5, 1; 1, 1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250" fill="hold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250" fill="hold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50" fill="hold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50" fill="hold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250" tmFilter="0,0; .5, 1; 1, 1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000"/>
                            </p:stCondLst>
                            <p:childTnLst>
                              <p:par>
                                <p:cTn id="1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500"/>
                            </p:stCondLst>
                            <p:childTnLst>
                              <p:par>
                                <p:cTn id="18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7" dur="625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88" dur="625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89" dur="625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625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750"/>
                            </p:stCondLst>
                            <p:childTnLst>
                              <p:par>
                                <p:cTn id="1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3250"/>
                            </p:stCondLst>
                            <p:childTnLst>
                              <p:par>
                                <p:cTn id="1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750"/>
                            </p:stCondLst>
                            <p:childTnLst>
                              <p:par>
                                <p:cTn id="20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750"/>
                            </p:stCondLst>
                            <p:childTnLst>
                              <p:par>
                                <p:cTn id="2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8250"/>
                            </p:stCondLst>
                            <p:childTnLst>
                              <p:par>
                                <p:cTn id="2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8750"/>
                            </p:stCondLst>
                            <p:childTnLst>
                              <p:par>
                                <p:cTn id="217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9250"/>
                            </p:stCondLst>
                            <p:childTnLst>
                              <p:par>
                                <p:cTn id="22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9750"/>
                            </p:stCondLst>
                            <p:childTnLst>
                              <p:par>
                                <p:cTn id="2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0250"/>
                            </p:stCondLst>
                            <p:childTnLst>
                              <p:par>
                                <p:cTn id="2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0750"/>
                            </p:stCondLst>
                            <p:childTnLst>
                              <p:par>
                                <p:cTn id="23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2750"/>
                            </p:stCondLst>
                            <p:childTnLst>
                              <p:par>
                                <p:cTn id="24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4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4750"/>
                            </p:stCondLst>
                            <p:childTnLst>
                              <p:par>
                                <p:cTn id="2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5250"/>
                            </p:stCondLst>
                            <p:childTnLst>
                              <p:par>
                                <p:cTn id="2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5750"/>
                            </p:stCondLst>
                            <p:childTnLst>
                              <p:par>
                                <p:cTn id="252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16250"/>
                            </p:stCondLst>
                            <p:childTnLst>
                              <p:par>
                                <p:cTn id="256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6750"/>
                            </p:stCondLst>
                            <p:childTnLst>
                              <p:par>
                                <p:cTn id="2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17250"/>
                            </p:stCondLst>
                            <p:childTnLst>
                              <p:par>
                                <p:cTn id="2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7750"/>
                            </p:stCondLst>
                            <p:childTnLst>
                              <p:par>
                                <p:cTn id="27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7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9750"/>
                            </p:stCondLst>
                            <p:childTnLst>
                              <p:par>
                                <p:cTn id="2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20250"/>
                            </p:stCondLst>
                            <p:childTnLst>
                              <p:par>
                                <p:cTn id="2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20750"/>
                            </p:stCondLst>
                            <p:childTnLst>
                              <p:par>
                                <p:cTn id="2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21250"/>
                            </p:stCondLst>
                            <p:childTnLst>
                              <p:par>
                                <p:cTn id="2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21750"/>
                            </p:stCondLst>
                            <p:childTnLst>
                              <p:par>
                                <p:cTn id="309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22250"/>
                            </p:stCondLst>
                            <p:childTnLst>
                              <p:par>
                                <p:cTn id="315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22750"/>
                            </p:stCondLst>
                            <p:childTnLst>
                              <p:par>
                                <p:cTn id="32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23250"/>
                            </p:stCondLst>
                            <p:childTnLst>
                              <p:par>
                                <p:cTn id="327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23750"/>
                            </p:stCondLst>
                            <p:childTnLst>
                              <p:par>
                                <p:cTn id="333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24250"/>
                            </p:stCondLst>
                            <p:childTnLst>
                              <p:par>
                                <p:cTn id="339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9" grpId="0" animBg="1"/>
      <p:bldP spid="60" grpId="0" animBg="1"/>
      <p:bldP spid="60" grpId="1" animBg="1"/>
      <p:bldP spid="17" grpId="0" animBg="1"/>
      <p:bldP spid="14" grpId="0" animBg="1"/>
      <p:bldP spid="46" grpId="0" animBg="1"/>
      <p:bldP spid="47" grpId="0" animBg="1"/>
      <p:bldP spid="48" grpId="0" animBg="1"/>
      <p:bldP spid="48" grpId="1" animBg="1"/>
      <p:bldP spid="49" grpId="0" animBg="1"/>
      <p:bldP spid="49" grpId="1" animBg="1"/>
      <p:bldP spid="38" grpId="0" animBg="1"/>
      <p:bldP spid="38" grpId="1" animBg="1"/>
      <p:bldP spid="21" grpId="0" animBg="1"/>
      <p:bldP spid="21" grpId="1" animBg="1"/>
      <p:bldP spid="50" grpId="0" animBg="1"/>
      <p:bldP spid="50" grpId="1" animBg="1"/>
      <p:bldP spid="51" grpId="0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9140819" y="213868"/>
            <a:ext cx="21852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switch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矩形 33"/>
          <p:cNvSpPr>
            <a:spLocks noChangeArrowheads="1"/>
          </p:cNvSpPr>
          <p:nvPr/>
        </p:nvSpPr>
        <p:spPr bwMode="auto">
          <a:xfrm>
            <a:off x="1194861" y="1065199"/>
            <a:ext cx="5301473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2400" dirty="0"/>
              <a:t>switch</a:t>
            </a:r>
            <a:r>
              <a:rPr lang="zh-CN" altLang="en-US" sz="2400" dirty="0" smtClean="0"/>
              <a:t>结构中的每个</a:t>
            </a:r>
            <a:r>
              <a:rPr lang="en-US" altLang="zh-CN" sz="2400" dirty="0"/>
              <a:t>case</a:t>
            </a:r>
            <a:r>
              <a:rPr lang="zh-CN" altLang="en-US" sz="2400" dirty="0"/>
              <a:t>分支模块中必须要有</a:t>
            </a:r>
            <a:r>
              <a:rPr lang="en-US" altLang="zh-CN" sz="2400" dirty="0">
                <a:solidFill>
                  <a:srgbClr val="FF0000"/>
                </a:solidFill>
              </a:rPr>
              <a:t>break</a:t>
            </a:r>
            <a:r>
              <a:rPr lang="zh-CN" altLang="en-US" sz="2400" dirty="0"/>
              <a:t>语句，否则，</a:t>
            </a:r>
            <a:r>
              <a:rPr lang="en-US" altLang="zh-CN" sz="2400" dirty="0"/>
              <a:t>PHP</a:t>
            </a:r>
            <a:r>
              <a:rPr lang="zh-CN" altLang="en-US" sz="2400" dirty="0"/>
              <a:t>会在执行完符合条件的</a:t>
            </a:r>
            <a:r>
              <a:rPr lang="en-US" altLang="zh-CN" sz="2400" dirty="0"/>
              <a:t>case</a:t>
            </a:r>
            <a:r>
              <a:rPr lang="zh-CN" altLang="en-US" sz="2400" dirty="0"/>
              <a:t>分支后，还会继续执行其后面所有的分支。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41470" y="1348387"/>
            <a:ext cx="932237" cy="917141"/>
            <a:chOff x="104010" y="1130023"/>
            <a:chExt cx="1705970" cy="1682985"/>
          </a:xfrm>
        </p:grpSpPr>
        <p:sp>
          <p:nvSpPr>
            <p:cNvPr id="11" name="等腰三角形 10"/>
            <p:cNvSpPr/>
            <p:nvPr/>
          </p:nvSpPr>
          <p:spPr bwMode="auto">
            <a:xfrm flipV="1">
              <a:off x="104010" y="1130023"/>
              <a:ext cx="1705970" cy="1682985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806870" y="1237636"/>
              <a:ext cx="300250" cy="1296538"/>
              <a:chOff x="3748453" y="3442769"/>
              <a:chExt cx="459738" cy="2139166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</p:grpSpPr>
          <p:sp>
            <p:nvSpPr>
              <p:cNvPr id="13" name="梯形 12"/>
              <p:cNvSpPr/>
              <p:nvPr/>
            </p:nvSpPr>
            <p:spPr bwMode="auto">
              <a:xfrm rot="10800000">
                <a:off x="3748453" y="3442769"/>
                <a:ext cx="459738" cy="1542818"/>
              </a:xfrm>
              <a:prstGeom prst="trapezoid">
                <a:avLst/>
              </a:prstGeom>
              <a:grpFill/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 bwMode="auto">
              <a:xfrm>
                <a:off x="3807725" y="5240741"/>
                <a:ext cx="341194" cy="341194"/>
              </a:xfrm>
              <a:prstGeom prst="ellipse">
                <a:avLst/>
              </a:prstGeom>
              <a:grpFill/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</p:grp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73" y="1226419"/>
            <a:ext cx="5047000" cy="378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57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2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3" name="文本框 9"/>
          <p:cNvSpPr>
            <a:spLocks noChangeArrowheads="1"/>
          </p:cNvSpPr>
          <p:nvPr/>
        </p:nvSpPr>
        <p:spPr bwMode="auto">
          <a:xfrm>
            <a:off x="8782564" y="239042"/>
            <a:ext cx="21729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switch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05226" y="862325"/>
            <a:ext cx="4516609" cy="5849754"/>
            <a:chOff x="736980" y="1744529"/>
            <a:chExt cx="6594104" cy="4702610"/>
          </a:xfrm>
        </p:grpSpPr>
        <p:grpSp>
          <p:nvGrpSpPr>
            <p:cNvPr id="42" name="组合 41"/>
            <p:cNvGrpSpPr/>
            <p:nvPr/>
          </p:nvGrpSpPr>
          <p:grpSpPr>
            <a:xfrm>
              <a:off x="736980" y="1744529"/>
              <a:ext cx="6594104" cy="4702610"/>
              <a:chOff x="2006221" y="2147089"/>
              <a:chExt cx="10914200" cy="1580132"/>
            </a:xfrm>
            <a:solidFill>
              <a:srgbClr val="1E3A1A"/>
            </a:solidFill>
          </p:grpSpPr>
          <p:sp>
            <p:nvSpPr>
              <p:cNvPr id="44" name="圆角矩形 6"/>
              <p:cNvSpPr>
                <a:spLocks noChangeArrowheads="1"/>
              </p:cNvSpPr>
              <p:nvPr/>
            </p:nvSpPr>
            <p:spPr bwMode="auto">
              <a:xfrm>
                <a:off x="2006221" y="2147089"/>
                <a:ext cx="10914200" cy="1580132"/>
              </a:xfrm>
              <a:prstGeom prst="roundRect">
                <a:avLst>
                  <a:gd name="adj" fmla="val 3139"/>
                </a:avLst>
              </a:prstGeom>
              <a:grpFill/>
              <a:ln w="12700">
                <a:solidFill>
                  <a:srgbClr val="0E8146"/>
                </a:solidFill>
                <a:bevel/>
                <a:headEnd/>
                <a:tailEnd/>
              </a:ln>
              <a:ex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</a:pPr>
                <a:endParaRPr lang="zh-CN" altLang="zh-CN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45" name="图片 1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183289" y="2149481"/>
                <a:ext cx="2084350" cy="2333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3" name="文本框 17"/>
            <p:cNvSpPr>
              <a:spLocks noChangeArrowheads="1"/>
            </p:cNvSpPr>
            <p:nvPr/>
          </p:nvSpPr>
          <p:spPr bwMode="auto">
            <a:xfrm>
              <a:off x="1587506" y="2145359"/>
              <a:ext cx="315141" cy="445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2000" b="1" i="1" spc="600" dirty="0" smtClean="0">
                  <a:solidFill>
                    <a:schemeClr val="bg1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例</a:t>
              </a:r>
              <a:endParaRPr lang="zh-CN" altLang="en-US" sz="2000" b="1" i="1" spc="6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62338" y="871180"/>
            <a:ext cx="3452122" cy="5806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+mn-lt"/>
              </a:rPr>
              <a:t>&lt;?</a:t>
            </a:r>
            <a:r>
              <a:rPr lang="en-US" altLang="zh-CN" sz="2000" dirty="0" err="1">
                <a:solidFill>
                  <a:srgbClr val="FF0000"/>
                </a:solidFill>
                <a:latin typeface="+mn-lt"/>
              </a:rPr>
              <a:t>php</a:t>
            </a:r>
            <a:endParaRPr lang="zh-CN" altLang="zh-CN" sz="2000" dirty="0">
              <a:solidFill>
                <a:srgbClr val="FF0000"/>
              </a:solidFill>
              <a:latin typeface="+mn-lt"/>
            </a:endParaRP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en-US" altLang="zh-CN" sz="2000" b="1" dirty="0" smtClean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altLang="zh-CN" sz="2000" b="1" dirty="0" smtClean="0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</a:t>
            </a:r>
            <a:r>
              <a:rPr lang="en-US" altLang="zh-CN" sz="2000" b="1" dirty="0" err="1" smtClean="0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cj</a:t>
            </a:r>
            <a:r>
              <a:rPr lang="en-US" altLang="zh-CN" sz="2000" dirty="0" smtClean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lang="en-US" altLang="zh-CN" sz="2000" dirty="0" smtClean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75</a:t>
            </a:r>
            <a:r>
              <a:rPr lang="en-US" altLang="zh-CN" sz="2000" dirty="0" smtClean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;     </a:t>
            </a:r>
            <a:endParaRPr lang="zh-CN" altLang="zh-CN" sz="2000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altLang="zh-CN" sz="2000" b="1" dirty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switch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altLang="zh-CN" sz="2000" b="1" dirty="0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</a:t>
            </a:r>
            <a:r>
              <a:rPr lang="en-US" altLang="zh-CN" sz="2000" b="1" dirty="0" err="1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cj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zh-CN" altLang="zh-CN" sz="2000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{   </a:t>
            </a:r>
            <a:r>
              <a:rPr lang="en-US" altLang="zh-CN" sz="2000" b="1" dirty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case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sz="2000" b="1" dirty="0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</a:t>
            </a:r>
            <a:r>
              <a:rPr lang="en-US" altLang="zh-CN" sz="2000" b="1" dirty="0" err="1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cj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&lt;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60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:</a:t>
            </a:r>
            <a:endParaRPr lang="zh-CN" altLang="zh-CN" sz="2000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    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echo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"</a:t>
            </a:r>
            <a:r>
              <a:rPr lang="zh-CN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成绩不合格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";</a:t>
            </a:r>
            <a:endParaRPr lang="zh-CN" altLang="zh-CN" sz="2000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en-US" altLang="zh-CN" sz="2000" b="1" dirty="0" smtClean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case</a:t>
            </a:r>
            <a:r>
              <a:rPr lang="en-US" altLang="zh-CN" sz="2000" dirty="0" smtClean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sz="2000" b="1" dirty="0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</a:t>
            </a:r>
            <a:r>
              <a:rPr lang="en-US" altLang="zh-CN" sz="2000" b="1" dirty="0" err="1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cj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&gt;=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60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&amp;&amp;</a:t>
            </a:r>
            <a:r>
              <a:rPr lang="en-US" altLang="zh-CN" sz="2000" b="1" dirty="0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</a:t>
            </a:r>
            <a:r>
              <a:rPr lang="en-US" altLang="zh-CN" sz="2000" b="1" dirty="0" err="1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cj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&lt;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70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:</a:t>
            </a:r>
            <a:endParaRPr lang="zh-CN" altLang="zh-CN" sz="2000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    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echo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"</a:t>
            </a:r>
            <a:r>
              <a:rPr lang="zh-CN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成绩合格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";</a:t>
            </a:r>
            <a:endParaRPr lang="zh-CN" altLang="zh-CN" sz="2000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en-US" altLang="zh-CN" sz="2000" b="1" dirty="0" smtClean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case</a:t>
            </a:r>
            <a:r>
              <a:rPr lang="en-US" altLang="zh-CN" sz="2000" dirty="0" smtClean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sz="2000" b="1" dirty="0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</a:t>
            </a:r>
            <a:r>
              <a:rPr lang="en-US" altLang="zh-CN" sz="2000" b="1" dirty="0" err="1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cj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&gt;=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70</a:t>
            </a:r>
            <a:r>
              <a:rPr lang="en-US" altLang="zh-CN" sz="2000" b="1" dirty="0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&amp;&amp;$</a:t>
            </a:r>
            <a:r>
              <a:rPr lang="en-US" altLang="zh-CN" sz="2000" b="1" dirty="0" err="1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cj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&lt;</a:t>
            </a:r>
            <a:r>
              <a:rPr lang="en-US" altLang="zh-CN" sz="2000" b="1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80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:</a:t>
            </a:r>
            <a:endParaRPr lang="zh-CN" altLang="zh-CN" sz="2000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    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echo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"</a:t>
            </a:r>
            <a:r>
              <a:rPr lang="zh-CN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成绩中等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";</a:t>
            </a:r>
            <a:endParaRPr lang="zh-CN" altLang="zh-CN" sz="2000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en-US" altLang="zh-CN" sz="2000" b="1" dirty="0" smtClean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case</a:t>
            </a:r>
            <a:r>
              <a:rPr lang="en-US" altLang="zh-CN" sz="2000" dirty="0" smtClean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sz="2000" b="1" dirty="0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</a:t>
            </a:r>
            <a:r>
              <a:rPr lang="en-US" altLang="zh-CN" sz="2000" b="1" dirty="0" err="1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cj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&gt;=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80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&amp;&amp;</a:t>
            </a:r>
            <a:r>
              <a:rPr lang="en-US" altLang="zh-CN" sz="2000" b="1" dirty="0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</a:t>
            </a:r>
            <a:r>
              <a:rPr lang="en-US" altLang="zh-CN" sz="2000" b="1" dirty="0" err="1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cj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&lt;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90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:</a:t>
            </a:r>
            <a:endParaRPr lang="zh-CN" altLang="zh-CN" sz="2000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    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echo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"</a:t>
            </a:r>
            <a:r>
              <a:rPr lang="zh-CN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成绩良好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";</a:t>
            </a:r>
            <a:endParaRPr lang="zh-CN" altLang="zh-CN" sz="2000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en-US" altLang="zh-CN" sz="2000" b="1" dirty="0" smtClean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case</a:t>
            </a:r>
            <a:r>
              <a:rPr lang="en-US" altLang="zh-CN" sz="2000" dirty="0" smtClean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sz="2000" b="1" dirty="0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</a:t>
            </a:r>
            <a:r>
              <a:rPr lang="en-US" altLang="zh-CN" sz="2000" b="1" dirty="0" err="1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cj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&gt;=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90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&amp;&amp;</a:t>
            </a:r>
            <a:r>
              <a:rPr lang="en-US" altLang="zh-CN" sz="2000" b="1" dirty="0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</a:t>
            </a:r>
            <a:r>
              <a:rPr lang="en-US" altLang="zh-CN" sz="2000" b="1" dirty="0" err="1">
                <a:solidFill>
                  <a:srgbClr val="FF33CC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cj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&lt;=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100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:</a:t>
            </a:r>
            <a:endParaRPr lang="zh-CN" altLang="zh-CN" sz="2000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    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echo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“</a:t>
            </a:r>
            <a:r>
              <a:rPr lang="zh-CN" altLang="zh-CN" sz="2000" dirty="0" smtClean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成绩</a:t>
            </a:r>
            <a:r>
              <a:rPr lang="zh-CN" altLang="en-US" sz="2000" dirty="0" smtClean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优秀</a:t>
            </a:r>
            <a:r>
              <a:rPr lang="en-US" altLang="zh-CN" sz="2000" dirty="0" smtClean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";</a:t>
            </a:r>
            <a:endParaRPr lang="zh-CN" altLang="zh-CN" sz="2000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en-US" altLang="zh-CN" sz="2000" b="1" dirty="0" smtClean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default</a:t>
            </a:r>
            <a:r>
              <a:rPr lang="en-US" altLang="zh-CN" sz="2000" b="1" dirty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:</a:t>
            </a:r>
            <a:endParaRPr lang="zh-CN" altLang="zh-CN" sz="2000" b="1" dirty="0">
              <a:solidFill>
                <a:srgbClr val="FFFF00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    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echo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"</a:t>
            </a:r>
            <a:r>
              <a:rPr lang="zh-CN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分数异常</a:t>
            </a:r>
            <a:r>
              <a:rPr lang="en-US" altLang="zh-CN" sz="2000" dirty="0" smtClean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";</a:t>
            </a:r>
            <a:r>
              <a:rPr lang="en-US" altLang="zh-CN" sz="20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}}</a:t>
            </a:r>
            <a:r>
              <a:rPr lang="en-US" altLang="zh-CN" sz="2000" dirty="0" smtClean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</a:t>
            </a:r>
            <a:endParaRPr lang="zh-CN" altLang="zh-CN" sz="2000" dirty="0" smtClean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+mn-lt"/>
              </a:rPr>
              <a:t>?&gt;</a:t>
            </a:r>
            <a:endParaRPr lang="zh-CN" altLang="en-US" sz="2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9" name="Rectangle 9"/>
          <p:cNvSpPr>
            <a:spLocks noChangeArrowheads="1"/>
          </p:cNvSpPr>
          <p:nvPr/>
        </p:nvSpPr>
        <p:spPr bwMode="auto">
          <a:xfrm>
            <a:off x="7860882" y="977154"/>
            <a:ext cx="1544143" cy="4082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$</a:t>
            </a:r>
            <a:r>
              <a:rPr lang="en-US" altLang="zh-CN" kern="100" dirty="0" err="1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cj</a:t>
            </a:r>
            <a:r>
              <a:rPr lang="en-US" altLang="zh-CN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=75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AutoShape 10"/>
          <p:cNvSpPr>
            <a:spLocks noChangeArrowheads="1"/>
          </p:cNvSpPr>
          <p:nvPr/>
        </p:nvSpPr>
        <p:spPr bwMode="auto">
          <a:xfrm>
            <a:off x="7543720" y="1758009"/>
            <a:ext cx="2178466" cy="678063"/>
          </a:xfrm>
          <a:prstGeom prst="diamond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</p:spPr>
        <p:txBody>
          <a:bodyPr rot="0" vert="horz" wrap="square" lIns="108000" tIns="0" rIns="91440" bIns="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$</a:t>
            </a:r>
            <a:r>
              <a:rPr lang="en-US" altLang="zh-CN" kern="100" dirty="0" err="1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cj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>
            <a:stCxn id="59" idx="2"/>
            <a:endCxn id="60" idx="0"/>
          </p:cNvCxnSpPr>
          <p:nvPr/>
        </p:nvCxnSpPr>
        <p:spPr bwMode="auto">
          <a:xfrm flipH="1">
            <a:off x="8632953" y="1385440"/>
            <a:ext cx="1" cy="37256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椭圆 16"/>
          <p:cNvSpPr/>
          <p:nvPr/>
        </p:nvSpPr>
        <p:spPr bwMode="auto">
          <a:xfrm>
            <a:off x="8399659" y="5828210"/>
            <a:ext cx="868846" cy="86884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结束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231095" y="2938038"/>
            <a:ext cx="614779" cy="408623"/>
          </a:xfrm>
          <a:prstGeom prst="flowChartAlternateProces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rtlCol="0">
            <a:spAutoFit/>
          </a:bodyPr>
          <a:lstStyle>
            <a:defPPr>
              <a:defRPr lang="zh-CN"/>
            </a:defPPr>
            <a:lvl1pPr algn="ctr"/>
          </a:lstStyle>
          <a:p>
            <a:r>
              <a:rPr lang="en-US" altLang="zh-CN" dirty="0">
                <a:solidFill>
                  <a:srgbClr val="002060"/>
                </a:solidFill>
              </a:rPr>
              <a:t>&lt;60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249469" y="2934358"/>
            <a:ext cx="786031" cy="994767"/>
          </a:xfrm>
          <a:prstGeom prst="flowChartAlternateProces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2060"/>
                </a:solidFill>
              </a:rPr>
              <a:t>&gt;=60</a:t>
            </a:r>
          </a:p>
          <a:p>
            <a:pPr algn="ctr"/>
            <a:r>
              <a:rPr lang="en-US" altLang="zh-CN" dirty="0" smtClean="0">
                <a:solidFill>
                  <a:srgbClr val="002060"/>
                </a:solidFill>
              </a:rPr>
              <a:t>&amp;&amp;</a:t>
            </a:r>
          </a:p>
          <a:p>
            <a:pPr algn="ctr"/>
            <a:r>
              <a:rPr lang="en-US" altLang="zh-CN" dirty="0" smtClean="0">
                <a:solidFill>
                  <a:srgbClr val="002060"/>
                </a:solidFill>
              </a:rPr>
              <a:t>&lt;70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415989" y="2935141"/>
            <a:ext cx="786031" cy="994767"/>
          </a:xfrm>
          <a:prstGeom prst="flowChartAlternateProces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rtlCol="0">
            <a:spAutoFit/>
          </a:bodyPr>
          <a:lstStyle>
            <a:defPPr>
              <a:defRPr lang="zh-CN"/>
            </a:defPPr>
            <a:lvl1pPr algn="ctr"/>
          </a:lstStyle>
          <a:p>
            <a:r>
              <a:rPr lang="en-US" altLang="zh-CN" dirty="0">
                <a:solidFill>
                  <a:srgbClr val="002060"/>
                </a:solidFill>
              </a:rPr>
              <a:t>&gt;=70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&amp;&amp;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&lt;80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594062" y="2930678"/>
            <a:ext cx="786031" cy="994767"/>
          </a:xfrm>
          <a:prstGeom prst="flowChartAlternateProces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rtlCol="0">
            <a:spAutoFit/>
          </a:bodyPr>
          <a:lstStyle>
            <a:defPPr>
              <a:defRPr lang="zh-CN"/>
            </a:defPPr>
            <a:lvl1pPr algn="ctr"/>
          </a:lstStyle>
          <a:p>
            <a:r>
              <a:rPr lang="en-US" altLang="zh-CN" dirty="0">
                <a:solidFill>
                  <a:srgbClr val="002060"/>
                </a:solidFill>
              </a:rPr>
              <a:t>&gt;=80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&amp;&amp;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&lt;90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772135" y="2926409"/>
            <a:ext cx="927914" cy="1003697"/>
          </a:xfrm>
          <a:prstGeom prst="flowChartAlternateProces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rtlCol="0">
            <a:spAutoFit/>
          </a:bodyPr>
          <a:lstStyle>
            <a:defPPr>
              <a:defRPr lang="zh-CN"/>
            </a:defPPr>
            <a:lvl1pPr algn="ctr"/>
          </a:lstStyle>
          <a:p>
            <a:r>
              <a:rPr lang="en-US" altLang="zh-CN" dirty="0">
                <a:solidFill>
                  <a:srgbClr val="002060"/>
                </a:solidFill>
              </a:rPr>
              <a:t>&gt;=90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&amp;&amp;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&lt;=100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1092090" y="2905412"/>
            <a:ext cx="911096" cy="408623"/>
          </a:xfrm>
          <a:prstGeom prst="flowChartAlternateProces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rtlCol="0">
            <a:spAutoFit/>
          </a:bodyPr>
          <a:lstStyle>
            <a:defPPr>
              <a:defRPr lang="zh-CN"/>
            </a:defPPr>
            <a:lvl1pPr algn="ctr"/>
          </a:lstStyle>
          <a:p>
            <a:r>
              <a:rPr lang="en-US" altLang="zh-CN" dirty="0" smtClean="0">
                <a:solidFill>
                  <a:srgbClr val="002060"/>
                </a:solidFill>
              </a:rPr>
              <a:t>default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12801" y="4472530"/>
            <a:ext cx="461665" cy="12464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wrap="none" rtlCol="0" anchor="ctr">
            <a:spAutoFit/>
          </a:bodyPr>
          <a:lstStyle/>
          <a:p>
            <a:pPr algn="ctr"/>
            <a:r>
              <a:rPr lang="zh-CN" altLang="en-US" dirty="0" smtClean="0"/>
              <a:t>成绩不合格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6406371" y="4472530"/>
            <a:ext cx="461665" cy="1015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wrap="none" rtlCol="0" anchor="ctr">
            <a:spAutoFit/>
          </a:bodyPr>
          <a:lstStyle/>
          <a:p>
            <a:pPr algn="ctr"/>
            <a:r>
              <a:rPr lang="zh-CN" altLang="en-US" dirty="0" smtClean="0"/>
              <a:t>成绩合格</a:t>
            </a:r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7578109" y="4472529"/>
            <a:ext cx="461665" cy="1015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wrap="none" rtlCol="0" anchor="ctr">
            <a:spAutoFit/>
          </a:bodyPr>
          <a:lstStyle/>
          <a:p>
            <a:pPr algn="ctr"/>
            <a:r>
              <a:rPr lang="zh-CN" altLang="en-US" dirty="0" smtClean="0"/>
              <a:t>成绩中等</a:t>
            </a:r>
            <a:endParaRPr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8756244" y="4472529"/>
            <a:ext cx="461665" cy="1015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wrap="none" rtlCol="0" anchor="ctr">
            <a:spAutoFit/>
          </a:bodyPr>
          <a:lstStyle/>
          <a:p>
            <a:pPr algn="ctr"/>
            <a:r>
              <a:rPr lang="zh-CN" altLang="en-US" dirty="0" smtClean="0"/>
              <a:t>成绩良好</a:t>
            </a:r>
            <a:endParaRPr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10006706" y="4472529"/>
            <a:ext cx="461665" cy="1015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wrap="none" rtlCol="0" anchor="ctr">
            <a:spAutoFit/>
          </a:bodyPr>
          <a:lstStyle/>
          <a:p>
            <a:pPr algn="ctr"/>
            <a:r>
              <a:rPr lang="zh-CN" altLang="en-US" dirty="0" smtClean="0"/>
              <a:t>成绩优秀</a:t>
            </a:r>
            <a:endParaRPr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11316805" y="4472530"/>
            <a:ext cx="461665" cy="1015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wrap="none" rtlCol="0" anchor="ctr">
            <a:spAutoFit/>
          </a:bodyPr>
          <a:lstStyle/>
          <a:p>
            <a:pPr algn="ctr"/>
            <a:r>
              <a:rPr lang="zh-CN" altLang="en-US" dirty="0" smtClean="0"/>
              <a:t>分数异常</a:t>
            </a:r>
            <a:endParaRPr lang="zh-CN" altLang="en-US" dirty="0"/>
          </a:p>
        </p:txBody>
      </p:sp>
      <p:cxnSp>
        <p:nvCxnSpPr>
          <p:cNvPr id="24" name="肘形连接符 23"/>
          <p:cNvCxnSpPr>
            <a:stCxn id="60" idx="2"/>
            <a:endCxn id="14" idx="0"/>
          </p:cNvCxnSpPr>
          <p:nvPr/>
        </p:nvCxnSpPr>
        <p:spPr bwMode="auto">
          <a:xfrm rot="5400000">
            <a:off x="6834736" y="1139821"/>
            <a:ext cx="501966" cy="3094468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箭头连接符 26"/>
          <p:cNvCxnSpPr>
            <a:stCxn id="14" idx="2"/>
            <a:endCxn id="21" idx="0"/>
          </p:cNvCxnSpPr>
          <p:nvPr/>
        </p:nvCxnSpPr>
        <p:spPr bwMode="auto">
          <a:xfrm>
            <a:off x="5538485" y="3346661"/>
            <a:ext cx="5149" cy="112586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肘形连接符 33"/>
          <p:cNvCxnSpPr>
            <a:stCxn id="60" idx="2"/>
            <a:endCxn id="46" idx="0"/>
          </p:cNvCxnSpPr>
          <p:nvPr/>
        </p:nvCxnSpPr>
        <p:spPr bwMode="auto">
          <a:xfrm rot="5400000">
            <a:off x="7388576" y="1689981"/>
            <a:ext cx="498286" cy="1990468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接箭头连接符 35"/>
          <p:cNvCxnSpPr>
            <a:stCxn id="46" idx="2"/>
            <a:endCxn id="50" idx="0"/>
          </p:cNvCxnSpPr>
          <p:nvPr/>
        </p:nvCxnSpPr>
        <p:spPr bwMode="auto">
          <a:xfrm flipH="1">
            <a:off x="6637204" y="3929125"/>
            <a:ext cx="5281" cy="5434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肘形连接符 54"/>
          <p:cNvCxnSpPr>
            <a:stCxn id="60" idx="2"/>
            <a:endCxn id="47" idx="0"/>
          </p:cNvCxnSpPr>
          <p:nvPr/>
        </p:nvCxnSpPr>
        <p:spPr bwMode="auto">
          <a:xfrm rot="5400000">
            <a:off x="7971445" y="2273632"/>
            <a:ext cx="499069" cy="823948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直接箭头连接符 57"/>
          <p:cNvCxnSpPr>
            <a:stCxn id="47" idx="2"/>
            <a:endCxn id="51" idx="0"/>
          </p:cNvCxnSpPr>
          <p:nvPr/>
        </p:nvCxnSpPr>
        <p:spPr bwMode="auto">
          <a:xfrm flipH="1">
            <a:off x="7808942" y="3929908"/>
            <a:ext cx="63" cy="54262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肘形连接符 10"/>
          <p:cNvCxnSpPr>
            <a:stCxn id="51" idx="2"/>
            <a:endCxn id="52" idx="0"/>
          </p:cNvCxnSpPr>
          <p:nvPr/>
        </p:nvCxnSpPr>
        <p:spPr bwMode="auto">
          <a:xfrm rot="5400000" flipH="1" flipV="1">
            <a:off x="7890177" y="4391293"/>
            <a:ext cx="1015663" cy="1178135"/>
          </a:xfrm>
          <a:prstGeom prst="bentConnector5">
            <a:avLst>
              <a:gd name="adj1" fmla="val -22507"/>
              <a:gd name="adj2" fmla="val 50000"/>
              <a:gd name="adj3" fmla="val 122507"/>
            </a:avLst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肘形连接符 12"/>
          <p:cNvCxnSpPr>
            <a:stCxn id="52" idx="2"/>
            <a:endCxn id="53" idx="0"/>
          </p:cNvCxnSpPr>
          <p:nvPr/>
        </p:nvCxnSpPr>
        <p:spPr bwMode="auto">
          <a:xfrm rot="5400000" flipH="1" flipV="1">
            <a:off x="9104476" y="4355130"/>
            <a:ext cx="1015663" cy="1250462"/>
          </a:xfrm>
          <a:prstGeom prst="bentConnector5">
            <a:avLst>
              <a:gd name="adj1" fmla="val -22507"/>
              <a:gd name="adj2" fmla="val 50000"/>
              <a:gd name="adj3" fmla="val 122507"/>
            </a:avLst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肘形连接符 15"/>
          <p:cNvCxnSpPr>
            <a:stCxn id="53" idx="2"/>
            <a:endCxn id="54" idx="0"/>
          </p:cNvCxnSpPr>
          <p:nvPr/>
        </p:nvCxnSpPr>
        <p:spPr bwMode="auto">
          <a:xfrm rot="5400000" flipH="1" flipV="1">
            <a:off x="10384757" y="4325311"/>
            <a:ext cx="1015662" cy="1310099"/>
          </a:xfrm>
          <a:prstGeom prst="bentConnector5">
            <a:avLst>
              <a:gd name="adj1" fmla="val -22507"/>
              <a:gd name="adj2" fmla="val 50000"/>
              <a:gd name="adj3" fmla="val 122507"/>
            </a:avLst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肘形连接符 18"/>
          <p:cNvCxnSpPr>
            <a:stCxn id="54" idx="2"/>
            <a:endCxn id="17" idx="6"/>
          </p:cNvCxnSpPr>
          <p:nvPr/>
        </p:nvCxnSpPr>
        <p:spPr bwMode="auto">
          <a:xfrm rot="5400000">
            <a:off x="10020852" y="4735847"/>
            <a:ext cx="774440" cy="2279133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98" y="1671788"/>
            <a:ext cx="1122820" cy="123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431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 tmFilter="0,0; .5, 1; 1, 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 tmFilter="0,0; .5, 1; 1, 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 tmFilter="0,0; .5, 1; 1, 1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75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 tmFilter="0,0; .5, 1; 1, 1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00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 tmFilter="0,0; .5, 1; 1, 1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25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 tmFilter="0,0; .5, 1; 1, 1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25"/>
                            </p:stCondLst>
                            <p:childTnLst>
                              <p:par>
                                <p:cTn id="6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 tmFilter="0,0; .5, 1; 1, 1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 tmFilter="0,0; .5, 1; 1, 1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75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 tmFilter="0,0; .5, 1; 1, 1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475"/>
                            </p:stCondLst>
                            <p:childTnLst>
                              <p:par>
                                <p:cTn id="8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 tmFilter="0,0; .5, 1; 1, 1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975"/>
                            </p:stCondLst>
                            <p:childTnLst>
                              <p:par>
                                <p:cTn id="9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 tmFilter="0,0; .5, 1; 1, 1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75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50" tmFilter="0,0; .5, 1; 1, 1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250"/>
                            </p:stCondLst>
                            <p:childTnLst>
                              <p:par>
                                <p:cTn id="10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50" tmFilter="0,0; .5, 1; 1, 1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675"/>
                            </p:stCondLst>
                            <p:childTnLst>
                              <p:par>
                                <p:cTn id="1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250" tmFilter="0,0; .5, 1; 1, 1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8225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5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250" tmFilter="0,0; .5, 1; 1, 1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625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48" dur="625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49" dur="625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625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75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25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750"/>
                            </p:stCondLst>
                            <p:childTnLst>
                              <p:par>
                                <p:cTn id="16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750"/>
                            </p:stCondLst>
                            <p:childTnLst>
                              <p:par>
                                <p:cTn id="16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750"/>
                            </p:stCondLst>
                            <p:childTnLst>
                              <p:par>
                                <p:cTn id="1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250"/>
                            </p:stCondLst>
                            <p:childTnLst>
                              <p:par>
                                <p:cTn id="1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750"/>
                            </p:stCondLst>
                            <p:childTnLst>
                              <p:par>
                                <p:cTn id="177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7250"/>
                            </p:stCondLst>
                            <p:childTnLst>
                              <p:par>
                                <p:cTn id="18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7750"/>
                            </p:stCondLst>
                            <p:childTnLst>
                              <p:par>
                                <p:cTn id="1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8250"/>
                            </p:stCondLst>
                            <p:childTnLst>
                              <p:par>
                                <p:cTn id="1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8750"/>
                            </p:stCondLst>
                            <p:childTnLst>
                              <p:par>
                                <p:cTn id="19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9250"/>
                            </p:stCondLst>
                            <p:childTnLst>
                              <p:par>
                                <p:cTn id="20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0250"/>
                            </p:stCondLst>
                            <p:childTnLst>
                              <p:par>
                                <p:cTn id="2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10750"/>
                            </p:stCondLst>
                            <p:childTnLst>
                              <p:par>
                                <p:cTn id="20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1250"/>
                            </p:stCondLst>
                            <p:childTnLst>
                              <p:par>
                                <p:cTn id="212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1750"/>
                            </p:stCondLst>
                            <p:childTnLst>
                              <p:par>
                                <p:cTn id="216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2250"/>
                            </p:stCondLst>
                            <p:childTnLst>
                              <p:par>
                                <p:cTn id="2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2750"/>
                            </p:stCondLst>
                            <p:childTnLst>
                              <p:par>
                                <p:cTn id="2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3250"/>
                            </p:stCondLst>
                            <p:childTnLst>
                              <p:par>
                                <p:cTn id="23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4250"/>
                            </p:stCondLst>
                            <p:childTnLst>
                              <p:par>
                                <p:cTn id="2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4750"/>
                            </p:stCondLst>
                            <p:childTnLst>
                              <p:par>
                                <p:cTn id="2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15250"/>
                            </p:stCondLst>
                            <p:childTnLst>
                              <p:par>
                                <p:cTn id="2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5750"/>
                            </p:stCondLst>
                            <p:childTnLst>
                              <p:par>
                                <p:cTn id="2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16250"/>
                            </p:stCondLst>
                            <p:childTnLst>
                              <p:par>
                                <p:cTn id="2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6750"/>
                            </p:stCondLst>
                            <p:childTnLst>
                              <p:par>
                                <p:cTn id="258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7250"/>
                            </p:stCondLst>
                            <p:childTnLst>
                              <p:par>
                                <p:cTn id="267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6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7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7750"/>
                            </p:stCondLst>
                            <p:childTnLst>
                              <p:par>
                                <p:cTn id="2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18250"/>
                            </p:stCondLst>
                            <p:childTnLst>
                              <p:par>
                                <p:cTn id="283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18750"/>
                            </p:stCondLst>
                            <p:childTnLst>
                              <p:par>
                                <p:cTn id="2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19250"/>
                            </p:stCondLst>
                            <p:childTnLst>
                              <p:par>
                                <p:cTn id="2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19750"/>
                            </p:stCondLst>
                            <p:childTnLst>
                              <p:par>
                                <p:cTn id="30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9" grpId="0" animBg="1"/>
      <p:bldP spid="60" grpId="0" animBg="1"/>
      <p:bldP spid="60" grpId="1" animBg="1"/>
      <p:bldP spid="17" grpId="0" animBg="1"/>
      <p:bldP spid="14" grpId="0" animBg="1"/>
      <p:bldP spid="46" grpId="0" animBg="1"/>
      <p:bldP spid="47" grpId="0" animBg="1"/>
      <p:bldP spid="48" grpId="0" animBg="1"/>
      <p:bldP spid="48" grpId="1" animBg="1"/>
      <p:bldP spid="49" grpId="0" animBg="1"/>
      <p:bldP spid="49" grpId="1" animBg="1"/>
      <p:bldP spid="38" grpId="0" animBg="1"/>
      <p:bldP spid="38" grpId="1" animBg="1"/>
      <p:bldP spid="21" grpId="0" animBg="1"/>
      <p:bldP spid="21" grpId="1" animBg="1"/>
      <p:bldP spid="50" grpId="0" animBg="1"/>
      <p:bldP spid="50" grpId="1" animBg="1"/>
      <p:bldP spid="51" grpId="0" animBg="1"/>
      <p:bldP spid="52" grpId="0" animBg="1"/>
      <p:bldP spid="53" grpId="0" animBg="1"/>
      <p:bldP spid="5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3"/>
          <p:cNvSpPr>
            <a:spLocks noChangeArrowheads="1"/>
          </p:cNvSpPr>
          <p:nvPr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任意多边形 6"/>
          <p:cNvSpPr>
            <a:spLocks noChangeArrowheads="1"/>
          </p:cNvSpPr>
          <p:nvPr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4751389" y="2451397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循环结构</a:t>
            </a:r>
            <a:endParaRPr lang="zh-CN" altLang="en-US" sz="5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3316406" y="2620963"/>
            <a:ext cx="1125647" cy="663575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4.3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102" name="文本框 10"/>
          <p:cNvSpPr>
            <a:spLocks noChangeArrowheads="1"/>
          </p:cNvSpPr>
          <p:nvPr/>
        </p:nvSpPr>
        <p:spPr bwMode="auto">
          <a:xfrm>
            <a:off x="618360" y="83494"/>
            <a:ext cx="41264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PHP</a:t>
            </a:r>
            <a:r>
              <a:rPr lang="zh-CN" altLang="en-US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程序设计基础教程</a:t>
            </a:r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animBg="1"/>
      <p:bldP spid="410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9140819" y="213868"/>
            <a:ext cx="21852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4.3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、循环结构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矩形 33"/>
          <p:cNvSpPr>
            <a:spLocks noChangeArrowheads="1"/>
          </p:cNvSpPr>
          <p:nvPr/>
        </p:nvSpPr>
        <p:spPr bwMode="auto">
          <a:xfrm>
            <a:off x="648951" y="1065199"/>
            <a:ext cx="5792792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/>
              <a:t>循环结构是在某个条件满足的前提下，反复执行某一段程序的结构。它是程序设计中非常重要的一种控制结构。</a:t>
            </a:r>
          </a:p>
          <a:p>
            <a:pPr marL="342900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/>
              <a:t>在循环结构中，前提条件称为</a:t>
            </a:r>
            <a:r>
              <a:rPr lang="zh-CN" altLang="en-US" sz="2400" dirty="0">
                <a:solidFill>
                  <a:srgbClr val="FF0000"/>
                </a:solidFill>
              </a:rPr>
              <a:t>“循环条件”</a:t>
            </a:r>
            <a:r>
              <a:rPr lang="zh-CN" altLang="en-US" sz="2400" dirty="0"/>
              <a:t>，反复执行的程序称为</a:t>
            </a:r>
            <a:r>
              <a:rPr lang="zh-CN" altLang="en-US" sz="2400" dirty="0">
                <a:solidFill>
                  <a:srgbClr val="FF0000"/>
                </a:solidFill>
              </a:rPr>
              <a:t>“循环体”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342900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PHP</a:t>
            </a:r>
            <a:r>
              <a:rPr lang="zh-CN" altLang="en-US" sz="2400" dirty="0"/>
              <a:t>中有循环结构有四种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457200" indent="-457200" algn="just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solidFill>
                  <a:srgbClr val="0070C0"/>
                </a:solidFill>
              </a:rPr>
              <a:t>while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循环</a:t>
            </a:r>
            <a:endParaRPr lang="en-US" altLang="zh-CN" sz="2400" b="1" dirty="0" smtClean="0">
              <a:solidFill>
                <a:srgbClr val="0070C0"/>
              </a:solidFill>
            </a:endParaRPr>
          </a:p>
          <a:p>
            <a:pPr marL="457200" indent="-457200" algn="just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solidFill>
                  <a:srgbClr val="0070C0"/>
                </a:solidFill>
              </a:rPr>
              <a:t>do</a:t>
            </a:r>
            <a:r>
              <a:rPr lang="en-US" altLang="zh-CN" sz="2400" b="1" dirty="0">
                <a:solidFill>
                  <a:srgbClr val="0070C0"/>
                </a:solidFill>
              </a:rPr>
              <a:t>……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while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循环</a:t>
            </a:r>
            <a:endParaRPr lang="en-US" altLang="zh-CN" sz="2400" b="1" dirty="0" smtClean="0">
              <a:solidFill>
                <a:srgbClr val="0070C0"/>
              </a:solidFill>
            </a:endParaRPr>
          </a:p>
          <a:p>
            <a:pPr marL="457200" indent="-457200" algn="just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solidFill>
                  <a:srgbClr val="0070C0"/>
                </a:solidFill>
              </a:rPr>
              <a:t>for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循环</a:t>
            </a:r>
            <a:endParaRPr lang="en-US" altLang="zh-CN" sz="2400" b="1" dirty="0" smtClean="0">
              <a:solidFill>
                <a:srgbClr val="0070C0"/>
              </a:solidFill>
            </a:endParaRPr>
          </a:p>
          <a:p>
            <a:pPr marL="457200" indent="-457200" algn="just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solidFill>
                  <a:srgbClr val="0070C0"/>
                </a:solidFill>
              </a:rPr>
              <a:t>foreach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循环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248517" y="1724569"/>
            <a:ext cx="3837973" cy="3817787"/>
            <a:chOff x="7248517" y="1724569"/>
            <a:chExt cx="3837973" cy="381778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任意多边形 5"/>
            <p:cNvSpPr/>
            <p:nvPr/>
          </p:nvSpPr>
          <p:spPr>
            <a:xfrm>
              <a:off x="7400351" y="1724569"/>
              <a:ext cx="3686139" cy="3686139"/>
            </a:xfrm>
            <a:custGeom>
              <a:avLst/>
              <a:gdLst>
                <a:gd name="connsiteX0" fmla="*/ 1843069 w 3686139"/>
                <a:gd name="connsiteY0" fmla="*/ 0 h 3686139"/>
                <a:gd name="connsiteX1" fmla="*/ 3439214 w 3686139"/>
                <a:gd name="connsiteY1" fmla="*/ 921535 h 3686139"/>
                <a:gd name="connsiteX2" fmla="*/ 3439214 w 3686139"/>
                <a:gd name="connsiteY2" fmla="*/ 2764605 h 3686139"/>
                <a:gd name="connsiteX3" fmla="*/ 1843070 w 3686139"/>
                <a:gd name="connsiteY3" fmla="*/ 1843070 h 3686139"/>
                <a:gd name="connsiteX4" fmla="*/ 1843069 w 3686139"/>
                <a:gd name="connsiteY4" fmla="*/ 0 h 368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6139" h="3686139">
                  <a:moveTo>
                    <a:pt x="1843069" y="0"/>
                  </a:moveTo>
                  <a:cubicBezTo>
                    <a:pt x="2501534" y="0"/>
                    <a:pt x="3109982" y="351287"/>
                    <a:pt x="3439214" y="921535"/>
                  </a:cubicBezTo>
                  <a:cubicBezTo>
                    <a:pt x="3768447" y="1491783"/>
                    <a:pt x="3768447" y="2194357"/>
                    <a:pt x="3439214" y="2764605"/>
                  </a:cubicBezTo>
                  <a:lnTo>
                    <a:pt x="1843070" y="1843070"/>
                  </a:lnTo>
                  <a:cubicBezTo>
                    <a:pt x="1843070" y="1228713"/>
                    <a:pt x="1843069" y="614357"/>
                    <a:pt x="1843069" y="0"/>
                  </a:cubicBezTo>
                  <a:close/>
                </a:path>
              </a:pathLst>
            </a:custGeom>
            <a:solidFill>
              <a:srgbClr val="FFC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4753" tIns="833181" rIns="479048" bIns="1860033" numCol="1" spcCol="1270" anchor="ctr" anchorCtr="0">
              <a:noAutofit/>
            </a:bodyPr>
            <a:lstStyle/>
            <a:p>
              <a:pPr lvl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100" kern="120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7324434" y="1856217"/>
              <a:ext cx="3686139" cy="3686139"/>
            </a:xfrm>
            <a:custGeom>
              <a:avLst/>
              <a:gdLst>
                <a:gd name="connsiteX0" fmla="*/ 3439215 w 3686139"/>
                <a:gd name="connsiteY0" fmla="*/ 2764604 h 3686139"/>
                <a:gd name="connsiteX1" fmla="*/ 1843070 w 3686139"/>
                <a:gd name="connsiteY1" fmla="*/ 3686139 h 3686139"/>
                <a:gd name="connsiteX2" fmla="*/ 246925 w 3686139"/>
                <a:gd name="connsiteY2" fmla="*/ 2764604 h 3686139"/>
                <a:gd name="connsiteX3" fmla="*/ 1843070 w 3686139"/>
                <a:gd name="connsiteY3" fmla="*/ 1843070 h 3686139"/>
                <a:gd name="connsiteX4" fmla="*/ 3439215 w 3686139"/>
                <a:gd name="connsiteY4" fmla="*/ 2764604 h 368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6139" h="3686139">
                  <a:moveTo>
                    <a:pt x="3439215" y="2764604"/>
                  </a:moveTo>
                  <a:cubicBezTo>
                    <a:pt x="3109982" y="3334852"/>
                    <a:pt x="2501535" y="3686139"/>
                    <a:pt x="1843070" y="3686139"/>
                  </a:cubicBezTo>
                  <a:cubicBezTo>
                    <a:pt x="1184605" y="3686139"/>
                    <a:pt x="576157" y="3334852"/>
                    <a:pt x="246925" y="2764604"/>
                  </a:cubicBezTo>
                  <a:lnTo>
                    <a:pt x="1843070" y="1843070"/>
                  </a:lnTo>
                  <a:lnTo>
                    <a:pt x="3439215" y="2764604"/>
                  </a:lnTo>
                  <a:close/>
                </a:path>
              </a:pathLst>
            </a:custGeom>
            <a:solidFill>
              <a:srgbClr val="B8E08C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0992" tIns="2444943" rIns="887110" bIns="382459" numCol="1" spcCol="1270" anchor="ctr" anchorCtr="0">
              <a:noAutofit/>
            </a:bodyPr>
            <a:lstStyle/>
            <a:p>
              <a:pPr lvl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200" kern="1200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7248517" y="1724569"/>
              <a:ext cx="3686139" cy="3686139"/>
            </a:xfrm>
            <a:custGeom>
              <a:avLst/>
              <a:gdLst>
                <a:gd name="connsiteX0" fmla="*/ 246924 w 3686139"/>
                <a:gd name="connsiteY0" fmla="*/ 2764604 h 3686139"/>
                <a:gd name="connsiteX1" fmla="*/ 246924 w 3686139"/>
                <a:gd name="connsiteY1" fmla="*/ 921534 h 3686139"/>
                <a:gd name="connsiteX2" fmla="*/ 1843069 w 3686139"/>
                <a:gd name="connsiteY2" fmla="*/ -1 h 3686139"/>
                <a:gd name="connsiteX3" fmla="*/ 1843070 w 3686139"/>
                <a:gd name="connsiteY3" fmla="*/ 1843070 h 3686139"/>
                <a:gd name="connsiteX4" fmla="*/ 246924 w 3686139"/>
                <a:gd name="connsiteY4" fmla="*/ 2764604 h 368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6139" h="3686139">
                  <a:moveTo>
                    <a:pt x="246924" y="2764604"/>
                  </a:moveTo>
                  <a:cubicBezTo>
                    <a:pt x="-82309" y="2194356"/>
                    <a:pt x="-82309" y="1491782"/>
                    <a:pt x="246924" y="921534"/>
                  </a:cubicBezTo>
                  <a:cubicBezTo>
                    <a:pt x="576157" y="351286"/>
                    <a:pt x="1184604" y="-1"/>
                    <a:pt x="1843069" y="-1"/>
                  </a:cubicBezTo>
                  <a:cubicBezTo>
                    <a:pt x="1843069" y="614356"/>
                    <a:pt x="1843070" y="1228713"/>
                    <a:pt x="1843070" y="1843070"/>
                  </a:cubicBezTo>
                  <a:lnTo>
                    <a:pt x="246924" y="2764604"/>
                  </a:lnTo>
                  <a:close/>
                </a:path>
              </a:pathLst>
            </a:custGeom>
            <a:solidFill>
              <a:srgbClr val="DFEF11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9048" tIns="833181" rIns="1994753" bIns="1860033" numCol="1" spcCol="1270" anchor="ctr" anchorCtr="0">
              <a:noAutofit/>
            </a:bodyPr>
            <a:lstStyle/>
            <a:p>
              <a:pPr lvl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100" kern="120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020023" y="1496380"/>
            <a:ext cx="4294960" cy="4273933"/>
            <a:chOff x="7020023" y="1496380"/>
            <a:chExt cx="4294960" cy="427393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" name="环形箭头 8"/>
            <p:cNvSpPr/>
            <p:nvPr/>
          </p:nvSpPr>
          <p:spPr>
            <a:xfrm>
              <a:off x="7172465" y="1496380"/>
              <a:ext cx="4142518" cy="4142518"/>
            </a:xfrm>
            <a:prstGeom prst="circularArrow">
              <a:avLst>
                <a:gd name="adj1" fmla="val 5085"/>
                <a:gd name="adj2" fmla="val 327528"/>
                <a:gd name="adj3" fmla="val 1472472"/>
                <a:gd name="adj4" fmla="val 16199432"/>
                <a:gd name="adj5" fmla="val 5932"/>
              </a:avLst>
            </a:prstGeom>
            <a:solidFill>
              <a:srgbClr val="009900"/>
            </a:solidFill>
            <a:ln>
              <a:solidFill>
                <a:srgbClr val="009900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环形箭头 14"/>
            <p:cNvSpPr/>
            <p:nvPr/>
          </p:nvSpPr>
          <p:spPr>
            <a:xfrm>
              <a:off x="7096244" y="1627795"/>
              <a:ext cx="4142518" cy="4142518"/>
            </a:xfrm>
            <a:prstGeom prst="circularArrow">
              <a:avLst>
                <a:gd name="adj1" fmla="val 5085"/>
                <a:gd name="adj2" fmla="val 327528"/>
                <a:gd name="adj3" fmla="val 8671970"/>
                <a:gd name="adj4" fmla="val 1800502"/>
                <a:gd name="adj5" fmla="val 5932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环形箭头 15"/>
            <p:cNvSpPr/>
            <p:nvPr/>
          </p:nvSpPr>
          <p:spPr>
            <a:xfrm>
              <a:off x="7020023" y="1496380"/>
              <a:ext cx="4142518" cy="4142518"/>
            </a:xfrm>
            <a:prstGeom prst="circularArrow">
              <a:avLst>
                <a:gd name="adj1" fmla="val 5085"/>
                <a:gd name="adj2" fmla="val 327528"/>
                <a:gd name="adj3" fmla="val 15873039"/>
                <a:gd name="adj4" fmla="val 9000000"/>
                <a:gd name="adj5" fmla="val 593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8115354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3"/>
          <p:cNvSpPr>
            <a:spLocks noChangeArrowheads="1"/>
          </p:cNvSpPr>
          <p:nvPr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任意多边形 6"/>
          <p:cNvSpPr>
            <a:spLocks noChangeArrowheads="1"/>
          </p:cNvSpPr>
          <p:nvPr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6083749" y="2744887"/>
            <a:ext cx="272382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While</a:t>
            </a:r>
            <a:r>
              <a:rPr lang="zh-CN" altLang="en-US" sz="4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循环</a:t>
            </a:r>
            <a:endParaRPr lang="zh-CN" altLang="en-US" sz="4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3870531" y="2797821"/>
            <a:ext cx="1851498" cy="663575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4.3.1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102" name="文本框 10"/>
          <p:cNvSpPr>
            <a:spLocks noChangeArrowheads="1"/>
          </p:cNvSpPr>
          <p:nvPr/>
        </p:nvSpPr>
        <p:spPr bwMode="auto">
          <a:xfrm>
            <a:off x="294803" y="83494"/>
            <a:ext cx="27671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4.3</a:t>
            </a:r>
            <a:r>
              <a:rPr lang="zh-CN" altLang="en-US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、循环结构</a:t>
            </a:r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 bwMode="auto">
          <a:xfrm rot="10800000">
            <a:off x="11013034" y="-15508"/>
            <a:ext cx="1164485" cy="659667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7" name="肘形连接符 6"/>
          <p:cNvCxnSpPr>
            <a:stCxn id="4102" idx="2"/>
            <a:endCxn id="4101" idx="1"/>
          </p:cNvCxnSpPr>
          <p:nvPr/>
        </p:nvCxnSpPr>
        <p:spPr bwMode="auto">
          <a:xfrm rot="16200000" flipH="1">
            <a:off x="1482218" y="741296"/>
            <a:ext cx="2584450" cy="2192176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0E814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11380764" y="83494"/>
            <a:ext cx="4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32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9140819" y="213868"/>
            <a:ext cx="21852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4.3.1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while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循环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矩形 33"/>
          <p:cNvSpPr>
            <a:spLocks noChangeArrowheads="1"/>
          </p:cNvSpPr>
          <p:nvPr/>
        </p:nvSpPr>
        <p:spPr bwMode="auto">
          <a:xfrm>
            <a:off x="580713" y="905490"/>
            <a:ext cx="5792792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/>
              <a:t>While</a:t>
            </a:r>
            <a:r>
              <a:rPr lang="zh-CN" altLang="en-US" sz="2400" dirty="0"/>
              <a:t>循环的语法格式如下：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While(</a:t>
            </a:r>
            <a:r>
              <a:rPr lang="zh-CN" altLang="en-US" sz="2400" b="1" dirty="0">
                <a:solidFill>
                  <a:srgbClr val="FF0000"/>
                </a:solidFill>
              </a:rPr>
              <a:t>条件表达式</a:t>
            </a:r>
            <a:r>
              <a:rPr lang="en-US" altLang="zh-CN" sz="2400" b="1" dirty="0">
                <a:solidFill>
                  <a:srgbClr val="FF0000"/>
                </a:solidFill>
              </a:rPr>
              <a:t>)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FF0000"/>
                </a:solidFill>
              </a:rPr>
              <a:t>	{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循环体</a:t>
            </a:r>
            <a:r>
              <a:rPr lang="en-US" altLang="zh-CN" sz="2400" b="1" dirty="0">
                <a:solidFill>
                  <a:srgbClr val="FF0000"/>
                </a:solidFill>
              </a:rPr>
              <a:t>}</a:t>
            </a:r>
          </a:p>
          <a:p>
            <a:pPr marL="342900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/>
              <a:t>在</a:t>
            </a:r>
            <a:r>
              <a:rPr lang="en-US" altLang="zh-CN" sz="2400" dirty="0"/>
              <a:t>while</a:t>
            </a:r>
            <a:r>
              <a:rPr lang="zh-CN" altLang="en-US" sz="2400" dirty="0"/>
              <a:t>中，先判断“条件表达式”是否成立，</a:t>
            </a:r>
            <a:r>
              <a:rPr lang="zh-CN" altLang="en-US" sz="2400" dirty="0" smtClean="0"/>
              <a:t>如果不</a:t>
            </a:r>
            <a:r>
              <a:rPr lang="zh-CN" altLang="en-US" sz="2400" dirty="0"/>
              <a:t>成立（</a:t>
            </a:r>
            <a:r>
              <a:rPr lang="en-US" altLang="zh-CN" sz="2400" dirty="0"/>
              <a:t>false</a:t>
            </a:r>
            <a:r>
              <a:rPr lang="zh-CN" altLang="en-US" sz="2400" dirty="0"/>
              <a:t>），即直接跳过</a:t>
            </a:r>
            <a:r>
              <a:rPr lang="en-US" altLang="zh-CN" sz="2400" dirty="0">
                <a:solidFill>
                  <a:srgbClr val="FF0000"/>
                </a:solidFill>
              </a:rPr>
              <a:t>{</a:t>
            </a:r>
            <a:r>
              <a:rPr lang="zh-CN" altLang="en-US" sz="2400" dirty="0">
                <a:solidFill>
                  <a:srgbClr val="FF0000"/>
                </a:solidFill>
              </a:rPr>
              <a:t>循环体</a:t>
            </a:r>
            <a:r>
              <a:rPr lang="en-US" altLang="zh-CN" sz="2400" dirty="0">
                <a:solidFill>
                  <a:srgbClr val="FF0000"/>
                </a:solidFill>
              </a:rPr>
              <a:t>}</a:t>
            </a:r>
            <a:r>
              <a:rPr lang="zh-CN" altLang="en-US" sz="2400" dirty="0"/>
              <a:t>，执行其后面语句，如果条件成立</a:t>
            </a:r>
            <a:r>
              <a:rPr lang="en-US" altLang="zh-CN" sz="2400" dirty="0"/>
              <a:t>(true)</a:t>
            </a:r>
            <a:r>
              <a:rPr lang="zh-CN" altLang="en-US" sz="2400" dirty="0"/>
              <a:t>，</a:t>
            </a:r>
            <a:r>
              <a:rPr lang="zh-CN" altLang="en-US" sz="2400" dirty="0" smtClean="0"/>
              <a:t>即执行</a:t>
            </a:r>
            <a:r>
              <a:rPr lang="zh-CN" altLang="en-US" sz="2400" dirty="0"/>
              <a:t>循环体中</a:t>
            </a:r>
            <a:r>
              <a:rPr lang="zh-CN" altLang="en-US" sz="2400" dirty="0" smtClean="0"/>
              <a:t>的语句，</a:t>
            </a:r>
            <a:r>
              <a:rPr lang="zh-CN" altLang="en-US" sz="2400" dirty="0"/>
              <a:t>然后再回到“条件表达式”判断，如果条件继续成立，则</a:t>
            </a:r>
            <a:r>
              <a:rPr lang="zh-CN" altLang="en-US" sz="2400" dirty="0" smtClean="0"/>
              <a:t>继续循环</a:t>
            </a:r>
            <a:r>
              <a:rPr lang="en-US" altLang="zh-CN" sz="2400" dirty="0" smtClean="0"/>
              <a:t>……</a:t>
            </a:r>
            <a:r>
              <a:rPr lang="zh-CN" altLang="en-US" sz="2400" dirty="0"/>
              <a:t>依</a:t>
            </a:r>
            <a:r>
              <a:rPr lang="zh-CN" altLang="en-US" sz="2400" dirty="0" smtClean="0"/>
              <a:t>此反复</a:t>
            </a:r>
            <a:r>
              <a:rPr lang="zh-CN" altLang="en-US" sz="2400" dirty="0"/>
              <a:t>，直至“条件表达式”不成立。</a:t>
            </a:r>
          </a:p>
        </p:txBody>
      </p:sp>
      <p:pic>
        <p:nvPicPr>
          <p:cNvPr id="3" name="whil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240"/>
                </p14:media>
              </p:ext>
            </p:extLst>
          </p:nvPr>
        </p:nvPicPr>
        <p:blipFill rotWithShape="1">
          <a:blip r:embed="rId5"/>
          <a:srcRect l="9084" r="15606"/>
          <a:stretch/>
        </p:blipFill>
        <p:spPr>
          <a:xfrm>
            <a:off x="6557166" y="1358162"/>
            <a:ext cx="5334758" cy="48145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6557166" y="1026218"/>
            <a:ext cx="2031325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程序运行演示动画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15307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2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3" name="文本框 9"/>
          <p:cNvSpPr>
            <a:spLocks noChangeArrowheads="1"/>
          </p:cNvSpPr>
          <p:nvPr/>
        </p:nvSpPr>
        <p:spPr bwMode="auto">
          <a:xfrm>
            <a:off x="8782564" y="239042"/>
            <a:ext cx="21729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4.3.1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while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循环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05225" y="862325"/>
            <a:ext cx="5163061" cy="5849754"/>
            <a:chOff x="736979" y="1744529"/>
            <a:chExt cx="7537902" cy="4702610"/>
          </a:xfrm>
        </p:grpSpPr>
        <p:grpSp>
          <p:nvGrpSpPr>
            <p:cNvPr id="42" name="组合 41"/>
            <p:cNvGrpSpPr/>
            <p:nvPr/>
          </p:nvGrpSpPr>
          <p:grpSpPr>
            <a:xfrm>
              <a:off x="736979" y="1744529"/>
              <a:ext cx="7537902" cy="4702610"/>
              <a:chOff x="2006219" y="2147089"/>
              <a:chExt cx="12476324" cy="1580132"/>
            </a:xfrm>
            <a:solidFill>
              <a:srgbClr val="1E3A1A"/>
            </a:solidFill>
          </p:grpSpPr>
          <p:sp>
            <p:nvSpPr>
              <p:cNvPr id="44" name="圆角矩形 6"/>
              <p:cNvSpPr>
                <a:spLocks noChangeArrowheads="1"/>
              </p:cNvSpPr>
              <p:nvPr/>
            </p:nvSpPr>
            <p:spPr bwMode="auto">
              <a:xfrm>
                <a:off x="2006219" y="2147089"/>
                <a:ext cx="12476324" cy="1580132"/>
              </a:xfrm>
              <a:prstGeom prst="roundRect">
                <a:avLst>
                  <a:gd name="adj" fmla="val 3139"/>
                </a:avLst>
              </a:prstGeom>
              <a:grpFill/>
              <a:ln w="12700">
                <a:solidFill>
                  <a:srgbClr val="0E8146"/>
                </a:solidFill>
                <a:bevel/>
                <a:headEnd/>
                <a:tailEnd/>
              </a:ln>
              <a:ex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</a:pPr>
                <a:endParaRPr lang="zh-CN" altLang="zh-CN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45" name="图片 16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183289" y="2149481"/>
                <a:ext cx="2084350" cy="2333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3" name="文本框 17"/>
            <p:cNvSpPr>
              <a:spLocks noChangeArrowheads="1"/>
            </p:cNvSpPr>
            <p:nvPr/>
          </p:nvSpPr>
          <p:spPr bwMode="auto">
            <a:xfrm>
              <a:off x="1587506" y="2145359"/>
              <a:ext cx="315141" cy="445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2000" b="1" i="1" spc="600" dirty="0" smtClean="0">
                  <a:solidFill>
                    <a:schemeClr val="bg1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例</a:t>
              </a:r>
              <a:endParaRPr lang="zh-CN" altLang="en-US" sz="2000" b="1" i="1" spc="6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76982" y="1384385"/>
            <a:ext cx="314514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</a:rPr>
              <a:t>编写程序，计算</a:t>
            </a:r>
            <a:r>
              <a:rPr lang="en-US" altLang="zh-CN" sz="2000" dirty="0">
                <a:solidFill>
                  <a:schemeClr val="bg1"/>
                </a:solidFill>
              </a:rPr>
              <a:t>1+2+3</a:t>
            </a:r>
            <a:r>
              <a:rPr lang="en-US" altLang="zh-CN" sz="2000" dirty="0" smtClean="0">
                <a:solidFill>
                  <a:schemeClr val="bg1"/>
                </a:solidFill>
              </a:rPr>
              <a:t>+</a:t>
            </a:r>
            <a:r>
              <a:rPr lang="zh-CN" altLang="zh-CN" sz="2000" dirty="0" smtClean="0">
                <a:solidFill>
                  <a:schemeClr val="bg1"/>
                </a:solidFill>
              </a:rPr>
              <a:t>……</a:t>
            </a:r>
            <a:r>
              <a:rPr lang="en-US" altLang="zh-CN" sz="2000" dirty="0">
                <a:solidFill>
                  <a:schemeClr val="bg1"/>
                </a:solidFill>
              </a:rPr>
              <a:t>+99+100</a:t>
            </a:r>
            <a:r>
              <a:rPr lang="zh-CN" altLang="zh-CN" sz="2000" dirty="0">
                <a:solidFill>
                  <a:schemeClr val="bg1"/>
                </a:solidFill>
              </a:rPr>
              <a:t>的</a:t>
            </a:r>
            <a:r>
              <a:rPr lang="zh-CN" altLang="zh-CN" sz="2000" dirty="0" smtClean="0">
                <a:solidFill>
                  <a:schemeClr val="bg1"/>
                </a:solidFill>
              </a:rPr>
              <a:t>和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+mn-lt"/>
              </a:rPr>
              <a:t>&lt;?</a:t>
            </a:r>
            <a:r>
              <a:rPr lang="en-US" altLang="zh-CN" sz="2000" dirty="0" err="1">
                <a:solidFill>
                  <a:srgbClr val="FF0000"/>
                </a:solidFill>
                <a:latin typeface="+mn-lt"/>
              </a:rPr>
              <a:t>php</a:t>
            </a:r>
            <a:endParaRPr lang="zh-CN" altLang="zh-CN" sz="2000" dirty="0">
              <a:solidFill>
                <a:srgbClr val="FF0000"/>
              </a:solidFill>
              <a:latin typeface="+mn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b="1" dirty="0" smtClean="0">
                <a:solidFill>
                  <a:srgbClr val="FF00FF"/>
                </a:solidFill>
                <a:latin typeface="+mn-lt"/>
                <a:cs typeface="Courier New" panose="02070309020205020404" pitchFamily="49" charset="0"/>
              </a:rPr>
              <a:t>    </a:t>
            </a:r>
            <a:r>
              <a:rPr lang="zh-CN" altLang="zh-CN" sz="2000" dirty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solidFill>
                  <a:srgbClr val="FF00FF"/>
                </a:solidFill>
                <a:latin typeface="+mn-lt"/>
                <a:cs typeface="Courier New" panose="02070309020205020404" pitchFamily="49" charset="0"/>
              </a:rPr>
              <a:t>$he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=</a:t>
            </a:r>
            <a:r>
              <a:rPr lang="en-US" altLang="zh-CN" sz="2000" dirty="0">
                <a:solidFill>
                  <a:srgbClr val="FF8000"/>
                </a:solidFill>
                <a:latin typeface="+mn-lt"/>
                <a:cs typeface="Courier New" panose="02070309020205020404" pitchFamily="49" charset="0"/>
              </a:rPr>
              <a:t>0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;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   </a:t>
            </a:r>
            <a:r>
              <a:rPr lang="en-US" altLang="zh-CN" sz="2000" dirty="0">
                <a:solidFill>
                  <a:srgbClr val="FF00FF"/>
                </a:solidFill>
                <a:latin typeface="+mn-lt"/>
                <a:cs typeface="Courier New" panose="02070309020205020404" pitchFamily="49" charset="0"/>
              </a:rPr>
              <a:t>$</a:t>
            </a:r>
            <a:r>
              <a:rPr lang="en-US" altLang="zh-CN" sz="2000" dirty="0" err="1">
                <a:solidFill>
                  <a:srgbClr val="FF00FF"/>
                </a:solidFill>
                <a:latin typeface="+mn-lt"/>
                <a:cs typeface="Courier New" panose="02070309020205020404" pitchFamily="49" charset="0"/>
              </a:rPr>
              <a:t>i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=</a:t>
            </a:r>
            <a:r>
              <a:rPr lang="en-US" altLang="zh-CN" sz="2000" dirty="0">
                <a:solidFill>
                  <a:srgbClr val="FF8000"/>
                </a:solidFill>
                <a:latin typeface="+mn-lt"/>
                <a:cs typeface="Courier New" panose="02070309020205020404" pitchFamily="49" charset="0"/>
              </a:rPr>
              <a:t>1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;</a:t>
            </a:r>
            <a:endParaRPr lang="zh-CN" altLang="zh-CN" sz="2000" dirty="0">
              <a:solidFill>
                <a:schemeClr val="bg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        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while(</a:t>
            </a:r>
            <a:r>
              <a:rPr lang="en-US" altLang="zh-CN" sz="2000" dirty="0">
                <a:solidFill>
                  <a:srgbClr val="FF00FF"/>
                </a:solidFill>
                <a:latin typeface="+mn-lt"/>
                <a:cs typeface="Courier New" panose="02070309020205020404" pitchFamily="49" charset="0"/>
              </a:rPr>
              <a:t>$</a:t>
            </a:r>
            <a:r>
              <a:rPr lang="en-US" altLang="zh-CN" sz="2000" dirty="0" err="1">
                <a:solidFill>
                  <a:srgbClr val="FF00FF"/>
                </a:solidFill>
                <a:latin typeface="+mn-lt"/>
                <a:cs typeface="Courier New" panose="02070309020205020404" pitchFamily="49" charset="0"/>
              </a:rPr>
              <a:t>i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&lt;=</a:t>
            </a:r>
            <a:r>
              <a:rPr lang="en-US" altLang="zh-CN" sz="2000" dirty="0">
                <a:solidFill>
                  <a:srgbClr val="FF8000"/>
                </a:solidFill>
                <a:latin typeface="+mn-lt"/>
                <a:cs typeface="Courier New" panose="02070309020205020404" pitchFamily="49" charset="0"/>
              </a:rPr>
              <a:t>100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)</a:t>
            </a:r>
            <a:endParaRPr lang="zh-CN" altLang="zh-CN" sz="2000" dirty="0">
              <a:solidFill>
                <a:schemeClr val="bg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         {</a:t>
            </a:r>
            <a:endParaRPr lang="zh-CN" altLang="zh-CN" sz="2000" dirty="0">
              <a:solidFill>
                <a:schemeClr val="bg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                </a:t>
            </a:r>
            <a:r>
              <a:rPr lang="en-US" altLang="zh-CN" sz="2000" dirty="0">
                <a:solidFill>
                  <a:srgbClr val="FF00FF"/>
                </a:solidFill>
                <a:latin typeface="+mn-lt"/>
                <a:cs typeface="Courier New" panose="02070309020205020404" pitchFamily="49" charset="0"/>
              </a:rPr>
              <a:t>$he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=</a:t>
            </a:r>
            <a:r>
              <a:rPr lang="en-US" altLang="zh-CN" sz="2000" dirty="0">
                <a:solidFill>
                  <a:srgbClr val="FF00FF"/>
                </a:solidFill>
                <a:latin typeface="+mn-lt"/>
                <a:cs typeface="Courier New" panose="02070309020205020404" pitchFamily="49" charset="0"/>
              </a:rPr>
              <a:t>$he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+</a:t>
            </a:r>
            <a:r>
              <a:rPr lang="en-US" altLang="zh-CN" sz="2000" dirty="0">
                <a:solidFill>
                  <a:srgbClr val="FF00FF"/>
                </a:solidFill>
                <a:latin typeface="+mn-lt"/>
                <a:cs typeface="Courier New" panose="02070309020205020404" pitchFamily="49" charset="0"/>
              </a:rPr>
              <a:t>$</a:t>
            </a:r>
            <a:r>
              <a:rPr lang="en-US" altLang="zh-CN" sz="2000" dirty="0" err="1">
                <a:solidFill>
                  <a:srgbClr val="FF00FF"/>
                </a:solidFill>
                <a:latin typeface="+mn-lt"/>
                <a:cs typeface="Courier New" panose="02070309020205020404" pitchFamily="49" charset="0"/>
              </a:rPr>
              <a:t>i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;</a:t>
            </a:r>
            <a:endParaRPr lang="zh-CN" altLang="zh-CN" sz="2000" dirty="0">
              <a:solidFill>
                <a:schemeClr val="bg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                </a:t>
            </a:r>
            <a:r>
              <a:rPr lang="en-US" altLang="zh-CN" sz="2000" dirty="0">
                <a:solidFill>
                  <a:srgbClr val="FF00FF"/>
                </a:solidFill>
                <a:latin typeface="+mn-lt"/>
                <a:cs typeface="Courier New" panose="02070309020205020404" pitchFamily="49" charset="0"/>
              </a:rPr>
              <a:t>$</a:t>
            </a:r>
            <a:r>
              <a:rPr lang="en-US" altLang="zh-CN" sz="2000" dirty="0" err="1">
                <a:solidFill>
                  <a:srgbClr val="FF00FF"/>
                </a:solidFill>
                <a:latin typeface="+mn-lt"/>
                <a:cs typeface="Courier New" panose="02070309020205020404" pitchFamily="49" charset="0"/>
              </a:rPr>
              <a:t>i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++;</a:t>
            </a:r>
            <a:endParaRPr lang="zh-CN" altLang="zh-CN" sz="2000" dirty="0">
              <a:solidFill>
                <a:schemeClr val="bg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         }</a:t>
            </a:r>
            <a:endParaRPr lang="zh-CN" altLang="zh-CN" sz="2000" dirty="0">
              <a:solidFill>
                <a:schemeClr val="bg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+mn-lt"/>
                <a:cs typeface="Times New Roman" panose="02020603050405020304" pitchFamily="18" charset="0"/>
              </a:rPr>
              <a:t>       </a:t>
            </a:r>
            <a:r>
              <a:rPr lang="en-US" altLang="zh-CN" sz="2000" dirty="0" smtClean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echo</a:t>
            </a:r>
            <a:r>
              <a:rPr lang="en-US" altLang="zh-CN" sz="2000" dirty="0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FF00FF"/>
                </a:solidFill>
                <a:latin typeface="+mn-lt"/>
                <a:cs typeface="Times New Roman" panose="02020603050405020304" pitchFamily="18" charset="0"/>
              </a:rPr>
              <a:t>$</a:t>
            </a:r>
            <a:r>
              <a:rPr lang="en-US" altLang="zh-CN" sz="2000" dirty="0">
                <a:solidFill>
                  <a:srgbClr val="FF00FF"/>
                </a:solidFill>
                <a:latin typeface="+mn-lt"/>
                <a:cs typeface="Times New Roman" panose="02020603050405020304" pitchFamily="18" charset="0"/>
              </a:rPr>
              <a:t>he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;</a:t>
            </a:r>
            <a:r>
              <a:rPr lang="en-US" altLang="zh-CN" sz="2000" dirty="0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</a:t>
            </a:r>
            <a:endParaRPr lang="zh-CN" altLang="zh-CN" sz="2000" dirty="0" smtClean="0">
              <a:solidFill>
                <a:schemeClr val="bg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+mn-lt"/>
              </a:rPr>
              <a:t>?&gt;</a:t>
            </a:r>
            <a:endParaRPr lang="zh-CN" altLang="en-US" sz="2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412851" y="871180"/>
            <a:ext cx="2031325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程序运行演示动画</a:t>
            </a:r>
            <a:endParaRPr lang="zh-CN" altLang="en-US" dirty="0"/>
          </a:p>
        </p:txBody>
      </p:sp>
      <p:pic>
        <p:nvPicPr>
          <p:cNvPr id="4" name="1-1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40147" y="1240512"/>
            <a:ext cx="4961631" cy="536054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523448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25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 tmFilter="0,0; .5, 1; 1, 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75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 tmFilter="0,0; .5, 1; 1, 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75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 tmFilter="0,0; .5, 1; 1, 1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 tmFilter="0,0; .5, 1; 1, 1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 tmFilter="0,0; .5, 1; 1, 1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 tmFilter="0,0; .5, 1; 1, 1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350"/>
                            </p:stCondLst>
                            <p:childTnLst>
                              <p:par>
                                <p:cTn id="6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 tmFilter="0,0; .5, 1; 1, 1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600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 tmFilter="0,0; .5, 1; 1, 1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25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 tmFilter="0,0; .5, 1; 1, 1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" fill="hold">
                      <p:stCondLst>
                        <p:cond delay="0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8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9140819" y="213868"/>
            <a:ext cx="21852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4.3.1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while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循环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矩形 33"/>
          <p:cNvSpPr>
            <a:spLocks noChangeArrowheads="1"/>
          </p:cNvSpPr>
          <p:nvPr/>
        </p:nvSpPr>
        <p:spPr bwMode="auto">
          <a:xfrm>
            <a:off x="1241065" y="1348387"/>
            <a:ext cx="5301473" cy="3344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2400" dirty="0" smtClean="0"/>
              <a:t>无论在何种循环结构中，都必须</a:t>
            </a:r>
            <a:r>
              <a:rPr lang="zh-CN" altLang="en-US" sz="2400" dirty="0"/>
              <a:t>保证循环条件表达式在某个时候不成立，否则，程序将因为一直条件成立而在循环结构中不停地运行，这种情况，称为</a:t>
            </a:r>
            <a:r>
              <a:rPr lang="zh-CN" altLang="en-US" sz="2400" dirty="0" smtClean="0"/>
              <a:t>“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死循环</a:t>
            </a:r>
            <a:r>
              <a:rPr lang="zh-CN" altLang="en-US" sz="2400" dirty="0" smtClean="0"/>
              <a:t>”，是</a:t>
            </a:r>
            <a:r>
              <a:rPr lang="zh-CN" altLang="en-US" sz="2400" dirty="0"/>
              <a:t>程序设计中，必须避免的一种错误。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41470" y="1348387"/>
            <a:ext cx="932237" cy="917141"/>
            <a:chOff x="104010" y="1130023"/>
            <a:chExt cx="1705970" cy="1682985"/>
          </a:xfrm>
        </p:grpSpPr>
        <p:sp>
          <p:nvSpPr>
            <p:cNvPr id="11" name="等腰三角形 10"/>
            <p:cNvSpPr/>
            <p:nvPr/>
          </p:nvSpPr>
          <p:spPr bwMode="auto">
            <a:xfrm flipV="1">
              <a:off x="104010" y="1130023"/>
              <a:ext cx="1705970" cy="1682985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806870" y="1237636"/>
              <a:ext cx="300250" cy="1296538"/>
              <a:chOff x="3748453" y="3442769"/>
              <a:chExt cx="459738" cy="2139166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</p:grpSpPr>
          <p:sp>
            <p:nvSpPr>
              <p:cNvPr id="13" name="梯形 12"/>
              <p:cNvSpPr/>
              <p:nvPr/>
            </p:nvSpPr>
            <p:spPr bwMode="auto">
              <a:xfrm rot="10800000">
                <a:off x="3748453" y="3442769"/>
                <a:ext cx="459738" cy="1542818"/>
              </a:xfrm>
              <a:prstGeom prst="trapezoid">
                <a:avLst/>
              </a:prstGeom>
              <a:grpFill/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 bwMode="auto">
              <a:xfrm>
                <a:off x="3807725" y="5240741"/>
                <a:ext cx="341194" cy="341194"/>
              </a:xfrm>
              <a:prstGeom prst="ellipse">
                <a:avLst/>
              </a:prstGeom>
              <a:grpFill/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099" y="1916610"/>
            <a:ext cx="5039825" cy="39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862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3"/>
          <p:cNvSpPr>
            <a:spLocks noChangeArrowheads="1"/>
          </p:cNvSpPr>
          <p:nvPr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任意多边形 6"/>
          <p:cNvSpPr>
            <a:spLocks noChangeArrowheads="1"/>
          </p:cNvSpPr>
          <p:nvPr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6083749" y="2744887"/>
            <a:ext cx="40094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do…While</a:t>
            </a:r>
            <a:r>
              <a:rPr lang="zh-CN" altLang="en-US" sz="4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循环</a:t>
            </a:r>
            <a:endParaRPr lang="zh-CN" altLang="en-US" sz="4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3870531" y="2797821"/>
            <a:ext cx="1851498" cy="663575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4.3.2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102" name="文本框 10"/>
          <p:cNvSpPr>
            <a:spLocks noChangeArrowheads="1"/>
          </p:cNvSpPr>
          <p:nvPr/>
        </p:nvSpPr>
        <p:spPr bwMode="auto">
          <a:xfrm>
            <a:off x="294803" y="83494"/>
            <a:ext cx="27671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4.3</a:t>
            </a:r>
            <a:r>
              <a:rPr lang="zh-CN" altLang="en-US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、循环结构</a:t>
            </a:r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 bwMode="auto">
          <a:xfrm rot="10800000">
            <a:off x="11013034" y="-15508"/>
            <a:ext cx="1164485" cy="659667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7" name="肘形连接符 6"/>
          <p:cNvCxnSpPr>
            <a:stCxn id="4102" idx="2"/>
            <a:endCxn id="4101" idx="1"/>
          </p:cNvCxnSpPr>
          <p:nvPr/>
        </p:nvCxnSpPr>
        <p:spPr bwMode="auto">
          <a:xfrm rot="16200000" flipH="1">
            <a:off x="1482218" y="741296"/>
            <a:ext cx="2584450" cy="2192176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0E814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11380764" y="83494"/>
            <a:ext cx="4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1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9140819" y="213868"/>
            <a:ext cx="21852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导语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矩形 33"/>
          <p:cNvSpPr>
            <a:spLocks noChangeArrowheads="1"/>
          </p:cNvSpPr>
          <p:nvPr/>
        </p:nvSpPr>
        <p:spPr bwMode="auto">
          <a:xfrm>
            <a:off x="670722" y="1150529"/>
            <a:ext cx="5661839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sz="2400" dirty="0"/>
              <a:t>程序流程控制中，有三大结构</a:t>
            </a:r>
            <a:r>
              <a:rPr lang="zh-CN" altLang="zh-CN" sz="2400" dirty="0" smtClean="0"/>
              <a:t>：</a:t>
            </a:r>
            <a:endParaRPr lang="en-US" altLang="zh-CN" sz="2400" dirty="0" smtClean="0"/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2400" dirty="0" smtClean="0">
                <a:solidFill>
                  <a:srgbClr val="FF0000"/>
                </a:solidFill>
              </a:rPr>
              <a:t>顺序结构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2400" dirty="0" smtClean="0">
                <a:solidFill>
                  <a:srgbClr val="FF0000"/>
                </a:solidFill>
              </a:rPr>
              <a:t>条件</a:t>
            </a:r>
            <a:r>
              <a:rPr lang="zh-CN" altLang="zh-CN" sz="2400" dirty="0">
                <a:solidFill>
                  <a:srgbClr val="FF0000"/>
                </a:solidFill>
              </a:rPr>
              <a:t>分支</a:t>
            </a:r>
            <a:r>
              <a:rPr lang="zh-CN" altLang="zh-CN" sz="2400" dirty="0" smtClean="0">
                <a:solidFill>
                  <a:srgbClr val="FF0000"/>
                </a:solidFill>
              </a:rPr>
              <a:t>结构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2400" dirty="0" smtClean="0">
                <a:solidFill>
                  <a:srgbClr val="FF0000"/>
                </a:solidFill>
              </a:rPr>
              <a:t>循环结构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zh-CN" sz="2400" dirty="0" smtClean="0"/>
              <a:t>顺序</a:t>
            </a:r>
            <a:r>
              <a:rPr lang="zh-CN" altLang="zh-CN" sz="2400" dirty="0"/>
              <a:t>结构则按顺序逐句运行的结构，是最常见的，也是其它两种结构的基础。另外，条件分支结构与循环结构还会因为与自己结合或互相结合，形成</a:t>
            </a:r>
            <a:r>
              <a:rPr lang="zh-CN" altLang="zh-CN" sz="2400" dirty="0">
                <a:solidFill>
                  <a:srgbClr val="FF0000"/>
                </a:solidFill>
              </a:rPr>
              <a:t>嵌套结构。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sym typeface="Arial" panose="020B0604020202020204" pitchFamily="34" charset="0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361385583"/>
              </p:ext>
            </p:extLst>
          </p:nvPr>
        </p:nvGraphicFramePr>
        <p:xfrm>
          <a:off x="6810843" y="1511237"/>
          <a:ext cx="4659952" cy="3947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8876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9140819" y="213868"/>
            <a:ext cx="21852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4.3.2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do…while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循环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矩形 33"/>
          <p:cNvSpPr>
            <a:spLocks noChangeArrowheads="1"/>
          </p:cNvSpPr>
          <p:nvPr/>
        </p:nvSpPr>
        <p:spPr bwMode="auto">
          <a:xfrm>
            <a:off x="580713" y="905490"/>
            <a:ext cx="5301472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do…While</a:t>
            </a:r>
            <a:r>
              <a:rPr lang="zh-CN" altLang="en-US" sz="2400" dirty="0"/>
              <a:t>循环的语法格式如下：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do 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	{</a:t>
            </a:r>
            <a:r>
              <a:rPr lang="zh-CN" altLang="en-US" sz="2400" b="1" dirty="0">
                <a:solidFill>
                  <a:srgbClr val="FF0000"/>
                </a:solidFill>
              </a:rPr>
              <a:t>循环体</a:t>
            </a:r>
            <a:r>
              <a:rPr lang="en-US" altLang="zh-CN" sz="2400" b="1" dirty="0">
                <a:solidFill>
                  <a:srgbClr val="FF0000"/>
                </a:solidFill>
              </a:rPr>
              <a:t>}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while(</a:t>
            </a:r>
            <a:r>
              <a:rPr lang="zh-CN" altLang="en-US" sz="2400" b="1" dirty="0">
                <a:solidFill>
                  <a:srgbClr val="FF0000"/>
                </a:solidFill>
              </a:rPr>
              <a:t>循环条件表达式</a:t>
            </a:r>
            <a:r>
              <a:rPr lang="en-US" altLang="zh-CN" sz="2400" b="1" dirty="0">
                <a:solidFill>
                  <a:srgbClr val="FF0000"/>
                </a:solidFill>
              </a:rPr>
              <a:t>);</a:t>
            </a:r>
          </a:p>
          <a:p>
            <a:pPr marL="342900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/>
              <a:t>do……while</a:t>
            </a:r>
            <a:r>
              <a:rPr lang="zh-CN" altLang="en-US" sz="2400" dirty="0"/>
              <a:t>循环结构中，首先执行一次循环体中的程序，再判断“循环条件表达式”是否成立，若不成立，即退出循环，继续后面的程序。若循环条件成立，即再进入循环体</a:t>
            </a:r>
            <a:r>
              <a:rPr lang="en-US" altLang="zh-CN" sz="2400" dirty="0"/>
              <a:t>……</a:t>
            </a:r>
            <a:r>
              <a:rPr lang="zh-CN" altLang="en-US" sz="2400" dirty="0"/>
              <a:t>直至循环条件不成立。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88520" y="905490"/>
            <a:ext cx="2031325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程序运行演示动画</a:t>
            </a:r>
            <a:endParaRPr lang="zh-CN" altLang="en-US" dirty="0"/>
          </a:p>
        </p:txBody>
      </p:sp>
      <p:pic>
        <p:nvPicPr>
          <p:cNvPr id="5" name="do-whil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38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88519" y="1274823"/>
            <a:ext cx="5124509" cy="51259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006823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2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3" name="文本框 9"/>
          <p:cNvSpPr>
            <a:spLocks noChangeArrowheads="1"/>
          </p:cNvSpPr>
          <p:nvPr/>
        </p:nvSpPr>
        <p:spPr bwMode="auto">
          <a:xfrm>
            <a:off x="8782564" y="239042"/>
            <a:ext cx="21729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4.3.2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do…while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循环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05225" y="862325"/>
            <a:ext cx="5545632" cy="5849754"/>
            <a:chOff x="2006219" y="2147089"/>
            <a:chExt cx="13400791" cy="1580132"/>
          </a:xfrm>
          <a:solidFill>
            <a:srgbClr val="1E3A1A"/>
          </a:solidFill>
        </p:grpSpPr>
        <p:sp>
          <p:nvSpPr>
            <p:cNvPr id="44" name="圆角矩形 6"/>
            <p:cNvSpPr>
              <a:spLocks noChangeArrowheads="1"/>
            </p:cNvSpPr>
            <p:nvPr/>
          </p:nvSpPr>
          <p:spPr bwMode="auto">
            <a:xfrm>
              <a:off x="2006219" y="2147089"/>
              <a:ext cx="13400791" cy="1580132"/>
            </a:xfrm>
            <a:prstGeom prst="roundRect">
              <a:avLst>
                <a:gd name="adj" fmla="val 3139"/>
              </a:avLst>
            </a:prstGeom>
            <a:grpFill/>
            <a:ln w="12700">
              <a:solidFill>
                <a:srgbClr val="0E8146"/>
              </a:solidFill>
              <a:bevel/>
              <a:headEnd/>
              <a:tailEnd/>
            </a:ln>
            <a:extLst/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endParaRPr lang="zh-CN" altLang="zh-CN" dirty="0">
                <a:solidFill>
                  <a:srgbClr val="FFFFFF"/>
                </a:solidFill>
              </a:endParaRPr>
            </a:p>
          </p:txBody>
        </p:sp>
        <p:pic>
          <p:nvPicPr>
            <p:cNvPr id="45" name="图片 1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83289" y="2149481"/>
              <a:ext cx="2084350" cy="2333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文本框 1"/>
          <p:cNvSpPr txBox="1"/>
          <p:nvPr/>
        </p:nvSpPr>
        <p:spPr>
          <a:xfrm>
            <a:off x="478502" y="1894677"/>
            <a:ext cx="5419676" cy="4657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输入一个整数（假设是</a:t>
            </a:r>
            <a:r>
              <a:rPr lang="en-US" altLang="zh-CN" sz="2000" dirty="0">
                <a:solidFill>
                  <a:schemeClr val="bg1"/>
                </a:solidFill>
              </a:rPr>
              <a:t>3526</a:t>
            </a:r>
            <a:r>
              <a:rPr lang="zh-CN" altLang="en-US" sz="2000" dirty="0">
                <a:solidFill>
                  <a:schemeClr val="bg1"/>
                </a:solidFill>
              </a:rPr>
              <a:t>），用程序将这个整数各个数位上的数字顺序</a:t>
            </a:r>
            <a:r>
              <a:rPr lang="zh-CN" altLang="en-US" sz="2000" dirty="0" smtClean="0">
                <a:solidFill>
                  <a:schemeClr val="bg1"/>
                </a:solidFill>
              </a:rPr>
              <a:t>倒过来，</a:t>
            </a:r>
            <a:r>
              <a:rPr lang="zh-CN" altLang="en-US" sz="2000" dirty="0">
                <a:solidFill>
                  <a:schemeClr val="bg1"/>
                </a:solidFill>
              </a:rPr>
              <a:t>并</a:t>
            </a:r>
            <a:r>
              <a:rPr lang="zh-CN" altLang="en-US" sz="2000" dirty="0" smtClean="0">
                <a:solidFill>
                  <a:schemeClr val="bg1"/>
                </a:solidFill>
              </a:rPr>
              <a:t>输出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>
              <a:lnSpc>
                <a:spcPts val="28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+mn-lt"/>
              </a:rPr>
              <a:t>&lt;?</a:t>
            </a:r>
            <a:r>
              <a:rPr lang="en-US" altLang="zh-CN" sz="2000" dirty="0" err="1">
                <a:solidFill>
                  <a:srgbClr val="FF0000"/>
                </a:solidFill>
                <a:latin typeface="+mn-lt"/>
              </a:rPr>
              <a:t>php</a:t>
            </a:r>
            <a:endParaRPr lang="zh-CN" altLang="zh-CN" sz="2000" dirty="0">
              <a:solidFill>
                <a:srgbClr val="FF0000"/>
              </a:solidFill>
              <a:latin typeface="+mn-lt"/>
            </a:endParaRP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en-US" altLang="zh-CN" sz="2000" b="1" dirty="0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 </a:t>
            </a:r>
            <a:r>
              <a:rPr lang="zh-CN" altLang="zh-CN" sz="2000" dirty="0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pl-PL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pl-PL" altLang="zh-CN" sz="2000" dirty="0">
                <a:solidFill>
                  <a:srgbClr val="FF33CC"/>
                </a:solidFill>
                <a:latin typeface="+mn-lt"/>
                <a:cs typeface="Courier New" panose="02070309020205020404" pitchFamily="49" charset="0"/>
              </a:rPr>
              <a:t>$s</a:t>
            </a:r>
            <a:r>
              <a:rPr lang="pl-PL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=</a:t>
            </a:r>
            <a:r>
              <a:rPr lang="pl-PL" altLang="zh-CN" sz="2000" dirty="0">
                <a:solidFill>
                  <a:srgbClr val="FF0000"/>
                </a:solidFill>
                <a:latin typeface="+mn-lt"/>
                <a:cs typeface="Courier New" panose="02070309020205020404" pitchFamily="49" charset="0"/>
              </a:rPr>
              <a:t>3526</a:t>
            </a:r>
            <a:r>
              <a:rPr lang="pl-PL" altLang="zh-CN" sz="2000" dirty="0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;        </a:t>
            </a:r>
            <a:r>
              <a:rPr lang="pl-PL" altLang="zh-CN" sz="2000" dirty="0">
                <a:solidFill>
                  <a:srgbClr val="FF33CC"/>
                </a:solidFill>
                <a:latin typeface="+mn-lt"/>
                <a:cs typeface="Courier New" panose="02070309020205020404" pitchFamily="49" charset="0"/>
              </a:rPr>
              <a:t>$w</a:t>
            </a:r>
            <a:r>
              <a:rPr lang="pl-PL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=</a:t>
            </a:r>
            <a:r>
              <a:rPr lang="pl-PL" altLang="zh-CN" sz="2000" dirty="0">
                <a:solidFill>
                  <a:srgbClr val="FF0000"/>
                </a:solidFill>
                <a:latin typeface="+mn-lt"/>
                <a:cs typeface="Courier New" panose="02070309020205020404" pitchFamily="49" charset="0"/>
              </a:rPr>
              <a:t>0</a:t>
            </a:r>
            <a:r>
              <a:rPr lang="pl-PL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;</a:t>
            </a: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pl-PL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     </a:t>
            </a:r>
            <a:r>
              <a:rPr lang="pl-PL" altLang="zh-CN" sz="2000" dirty="0">
                <a:solidFill>
                  <a:srgbClr val="00B0F0"/>
                </a:solidFill>
                <a:latin typeface="+mn-lt"/>
                <a:cs typeface="Courier New" panose="02070309020205020404" pitchFamily="49" charset="0"/>
              </a:rPr>
              <a:t>do</a:t>
            </a: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pl-PL" altLang="zh-CN" sz="2000" dirty="0">
                <a:solidFill>
                  <a:srgbClr val="00B0F0"/>
                </a:solidFill>
                <a:latin typeface="+mn-lt"/>
                <a:cs typeface="Courier New" panose="02070309020205020404" pitchFamily="49" charset="0"/>
              </a:rPr>
              <a:t>            { </a:t>
            </a: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pl-PL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             </a:t>
            </a:r>
            <a:r>
              <a:rPr lang="pl-PL" altLang="zh-CN" sz="2000" dirty="0">
                <a:solidFill>
                  <a:srgbClr val="FF33CC"/>
                </a:solidFill>
                <a:latin typeface="+mn-lt"/>
                <a:cs typeface="Courier New" panose="02070309020205020404" pitchFamily="49" charset="0"/>
              </a:rPr>
              <a:t>$k</a:t>
            </a:r>
            <a:r>
              <a:rPr lang="pl-PL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=</a:t>
            </a:r>
            <a:r>
              <a:rPr lang="pl-PL" altLang="zh-CN" sz="2000" dirty="0">
                <a:solidFill>
                  <a:srgbClr val="FF33CC"/>
                </a:solidFill>
                <a:latin typeface="+mn-lt"/>
                <a:cs typeface="Courier New" panose="02070309020205020404" pitchFamily="49" charset="0"/>
              </a:rPr>
              <a:t>$s</a:t>
            </a:r>
            <a:r>
              <a:rPr lang="pl-PL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%</a:t>
            </a:r>
            <a:r>
              <a:rPr lang="pl-PL" altLang="zh-CN" sz="2000" dirty="0">
                <a:solidFill>
                  <a:srgbClr val="FF0000"/>
                </a:solidFill>
                <a:latin typeface="+mn-lt"/>
                <a:cs typeface="Courier New" panose="02070309020205020404" pitchFamily="49" charset="0"/>
              </a:rPr>
              <a:t>10</a:t>
            </a:r>
            <a:r>
              <a:rPr lang="pl-PL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;</a:t>
            </a: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pl-PL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             </a:t>
            </a:r>
            <a:r>
              <a:rPr lang="pl-PL" altLang="zh-CN" sz="2000" dirty="0">
                <a:solidFill>
                  <a:srgbClr val="FF33CC"/>
                </a:solidFill>
                <a:latin typeface="+mn-lt"/>
                <a:cs typeface="Courier New" panose="02070309020205020404" pitchFamily="49" charset="0"/>
              </a:rPr>
              <a:t>$s=intval</a:t>
            </a:r>
            <a:r>
              <a:rPr lang="pl-PL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(</a:t>
            </a:r>
            <a:r>
              <a:rPr lang="pl-PL" altLang="zh-CN" sz="2000" dirty="0">
                <a:solidFill>
                  <a:srgbClr val="FF33CC"/>
                </a:solidFill>
                <a:latin typeface="+mn-lt"/>
                <a:cs typeface="Courier New" panose="02070309020205020404" pitchFamily="49" charset="0"/>
              </a:rPr>
              <a:t>$s</a:t>
            </a:r>
            <a:r>
              <a:rPr lang="pl-PL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/</a:t>
            </a:r>
            <a:r>
              <a:rPr lang="pl-PL" altLang="zh-CN" sz="2000" dirty="0">
                <a:solidFill>
                  <a:srgbClr val="FF0000"/>
                </a:solidFill>
                <a:latin typeface="+mn-lt"/>
                <a:cs typeface="Courier New" panose="02070309020205020404" pitchFamily="49" charset="0"/>
              </a:rPr>
              <a:t>10</a:t>
            </a:r>
            <a:r>
              <a:rPr lang="pl-PL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);</a:t>
            </a: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pl-PL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             </a:t>
            </a:r>
            <a:r>
              <a:rPr lang="pl-PL" altLang="zh-CN" sz="2000" dirty="0">
                <a:solidFill>
                  <a:srgbClr val="FF33CC"/>
                </a:solidFill>
                <a:latin typeface="+mn-lt"/>
                <a:cs typeface="Courier New" panose="02070309020205020404" pitchFamily="49" charset="0"/>
              </a:rPr>
              <a:t>$w</a:t>
            </a:r>
            <a:r>
              <a:rPr lang="pl-PL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=</a:t>
            </a:r>
            <a:r>
              <a:rPr lang="pl-PL" altLang="zh-CN" sz="2000" dirty="0">
                <a:solidFill>
                  <a:srgbClr val="FF33CC"/>
                </a:solidFill>
                <a:latin typeface="+mn-lt"/>
                <a:cs typeface="Courier New" panose="02070309020205020404" pitchFamily="49" charset="0"/>
              </a:rPr>
              <a:t>$w</a:t>
            </a:r>
            <a:r>
              <a:rPr lang="pl-PL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*</a:t>
            </a:r>
            <a:r>
              <a:rPr lang="pl-PL" altLang="zh-CN" sz="2000" dirty="0">
                <a:solidFill>
                  <a:srgbClr val="FF0000"/>
                </a:solidFill>
                <a:latin typeface="+mn-lt"/>
                <a:cs typeface="Courier New" panose="02070309020205020404" pitchFamily="49" charset="0"/>
              </a:rPr>
              <a:t>10</a:t>
            </a:r>
            <a:r>
              <a:rPr lang="pl-PL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+</a:t>
            </a:r>
            <a:r>
              <a:rPr lang="pl-PL" altLang="zh-CN" sz="2000" dirty="0">
                <a:solidFill>
                  <a:srgbClr val="FF33CC"/>
                </a:solidFill>
                <a:latin typeface="+mn-lt"/>
                <a:cs typeface="Courier New" panose="02070309020205020404" pitchFamily="49" charset="0"/>
              </a:rPr>
              <a:t>$k</a:t>
            </a:r>
            <a:r>
              <a:rPr lang="pl-PL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;</a:t>
            </a: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pl-PL" altLang="zh-CN" sz="2000" dirty="0">
                <a:solidFill>
                  <a:srgbClr val="00B0F0"/>
                </a:solidFill>
                <a:latin typeface="+mn-lt"/>
                <a:cs typeface="Courier New" panose="02070309020205020404" pitchFamily="49" charset="0"/>
              </a:rPr>
              <a:t>            }</a:t>
            </a: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pl-PL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     </a:t>
            </a:r>
            <a:r>
              <a:rPr lang="pl-PL" altLang="zh-CN" sz="2000" dirty="0">
                <a:solidFill>
                  <a:srgbClr val="00B0F0"/>
                </a:solidFill>
                <a:latin typeface="+mn-lt"/>
                <a:cs typeface="Courier New" panose="02070309020205020404" pitchFamily="49" charset="0"/>
              </a:rPr>
              <a:t>While(</a:t>
            </a:r>
            <a:r>
              <a:rPr lang="pl-PL" altLang="zh-CN" sz="2000" dirty="0">
                <a:solidFill>
                  <a:srgbClr val="FF33CC"/>
                </a:solidFill>
                <a:latin typeface="+mn-lt"/>
                <a:cs typeface="Courier New" panose="02070309020205020404" pitchFamily="49" charset="0"/>
              </a:rPr>
              <a:t>$s</a:t>
            </a:r>
            <a:r>
              <a:rPr lang="pl-PL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!=</a:t>
            </a:r>
            <a:r>
              <a:rPr lang="pl-PL" altLang="zh-CN" sz="2000" dirty="0">
                <a:solidFill>
                  <a:srgbClr val="FF0000"/>
                </a:solidFill>
                <a:latin typeface="+mn-lt"/>
                <a:cs typeface="Courier New" panose="02070309020205020404" pitchFamily="49" charset="0"/>
              </a:rPr>
              <a:t>0</a:t>
            </a:r>
            <a:r>
              <a:rPr lang="pl-PL" altLang="zh-CN" sz="2000" dirty="0">
                <a:solidFill>
                  <a:srgbClr val="00B0F0"/>
                </a:solidFill>
                <a:latin typeface="+mn-lt"/>
                <a:cs typeface="Courier New" panose="02070309020205020404" pitchFamily="49" charset="0"/>
              </a:rPr>
              <a:t>)</a:t>
            </a:r>
            <a:r>
              <a:rPr lang="pl-PL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;</a:t>
            </a: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pl-PL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     echo </a:t>
            </a:r>
            <a:r>
              <a:rPr lang="pl-PL" altLang="zh-CN" sz="2000" dirty="0">
                <a:solidFill>
                  <a:srgbClr val="FF33CC"/>
                </a:solidFill>
                <a:latin typeface="+mn-lt"/>
                <a:cs typeface="Courier New" panose="02070309020205020404" pitchFamily="49" charset="0"/>
              </a:rPr>
              <a:t>$w</a:t>
            </a:r>
            <a:r>
              <a:rPr lang="pl-PL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;</a:t>
            </a:r>
          </a:p>
          <a:p>
            <a:pPr>
              <a:lnSpc>
                <a:spcPts val="28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+mn-lt"/>
              </a:rPr>
              <a:t>?&gt;</a:t>
            </a:r>
            <a:endParaRPr lang="zh-CN" altLang="en-US" sz="2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412851" y="871180"/>
            <a:ext cx="2031325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程序运行演示动画</a:t>
            </a:r>
            <a:endParaRPr lang="zh-CN" altLang="en-US" dirty="0"/>
          </a:p>
        </p:txBody>
      </p:sp>
      <p:pic>
        <p:nvPicPr>
          <p:cNvPr id="3" name="number-chang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42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12851" y="1257410"/>
            <a:ext cx="5177313" cy="54546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02434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 tmFilter="0,0; .5, 1; 1, 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 tmFilter="0,0; .5, 1; 1, 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"/>
                            </p:stCondLst>
                            <p:childTnLst>
                              <p:par>
                                <p:cTn id="3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 tmFilter="0,0; .5, 1; 1, 1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75"/>
                            </p:stCondLst>
                            <p:childTnLst>
                              <p:par>
                                <p:cTn id="3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 tmFilter="0,0; .5, 1; 1, 1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425"/>
                            </p:stCondLst>
                            <p:childTnLst>
                              <p:par>
                                <p:cTn id="4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 tmFilter="0,0; .5, 1; 1, 1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875"/>
                            </p:stCondLst>
                            <p:childTnLst>
                              <p:par>
                                <p:cTn id="5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 tmFilter="0,0; .5, 1; 1, 1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25"/>
                            </p:stCondLst>
                            <p:childTnLst>
                              <p:par>
                                <p:cTn id="6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 tmFilter="0,0; .5, 1; 1, 1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50"/>
                            </p:stCondLst>
                            <p:childTnLst>
                              <p:par>
                                <p:cTn id="7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50" tmFilter="0,0; .5, 1; 1, 1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300"/>
                            </p:stCondLst>
                            <p:childTnLst>
                              <p:par>
                                <p:cTn id="7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50" tmFilter="0,0; .5, 1; 1, 1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850"/>
                            </p:stCondLst>
                            <p:childTnLst>
                              <p:par>
                                <p:cTn id="8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250" tmFilter="0,0; .5, 1; 1, 1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250"/>
                            </p:stCondLst>
                            <p:childTnLst>
                              <p:par>
                                <p:cTn id="9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250" tmFilter="0,0; .5, 1; 1, 1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0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9140819" y="213868"/>
            <a:ext cx="21852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4.3.2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do…while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循环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矩形 33"/>
          <p:cNvSpPr>
            <a:spLocks noChangeArrowheads="1"/>
          </p:cNvSpPr>
          <p:nvPr/>
        </p:nvSpPr>
        <p:spPr bwMode="auto">
          <a:xfrm>
            <a:off x="942713" y="1077931"/>
            <a:ext cx="1030657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2400" dirty="0"/>
              <a:t>在</a:t>
            </a:r>
            <a:r>
              <a:rPr lang="en-US" altLang="zh-CN" sz="2400" dirty="0"/>
              <a:t>do……while</a:t>
            </a:r>
            <a:r>
              <a:rPr lang="zh-CN" altLang="en-US" sz="2400" dirty="0"/>
              <a:t>型循环结构中，循环体至少执行了一次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400" dirty="0" smtClean="0"/>
              <a:t>在</a:t>
            </a:r>
            <a:r>
              <a:rPr lang="en-US" altLang="zh-CN" sz="2400" dirty="0" smtClean="0"/>
              <a:t>while</a:t>
            </a:r>
            <a:r>
              <a:rPr lang="zh-CN" altLang="en-US" sz="2400" dirty="0" smtClean="0"/>
              <a:t>循环结构中，循环体可能一次也没执行。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grpSp>
        <p:nvGrpSpPr>
          <p:cNvPr id="15" name="画布 198"/>
          <p:cNvGrpSpPr/>
          <p:nvPr/>
        </p:nvGrpSpPr>
        <p:grpSpPr>
          <a:xfrm>
            <a:off x="782562" y="2455830"/>
            <a:ext cx="4602619" cy="3970727"/>
            <a:chOff x="0" y="0"/>
            <a:chExt cx="3134995" cy="2719070"/>
          </a:xfrm>
        </p:grpSpPr>
        <p:sp>
          <p:nvSpPr>
            <p:cNvPr id="16" name="矩形 15"/>
            <p:cNvSpPr/>
            <p:nvPr/>
          </p:nvSpPr>
          <p:spPr>
            <a:xfrm>
              <a:off x="0" y="0"/>
              <a:ext cx="3134995" cy="2719070"/>
            </a:xfrm>
            <a:prstGeom prst="rect">
              <a:avLst/>
            </a:prstGeom>
            <a:noFill/>
            <a:ln w="9525" cap="flat" cmpd="sng" algn="ctr">
              <a:solidFill>
                <a:srgbClr val="BFBFBF"/>
              </a:solidFill>
              <a:prstDash val="solid"/>
              <a:miter lim="800000"/>
              <a:headEnd type="none" w="med" len="med"/>
              <a:tailEnd type="none" w="med" len="med"/>
            </a:ln>
          </p:spPr>
        </p:sp>
        <p:sp>
          <p:nvSpPr>
            <p:cNvPr id="17" name="Rectangle 63"/>
            <p:cNvSpPr>
              <a:spLocks noChangeArrowheads="1"/>
            </p:cNvSpPr>
            <p:nvPr/>
          </p:nvSpPr>
          <p:spPr bwMode="auto">
            <a:xfrm>
              <a:off x="1003300" y="91440"/>
              <a:ext cx="847725" cy="28638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2000" kern="10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语句</a:t>
              </a:r>
              <a:r>
                <a:rPr lang="en-US" sz="2000" kern="10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sz="200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64"/>
            <p:cNvSpPr>
              <a:spLocks noChangeArrowheads="1"/>
            </p:cNvSpPr>
            <p:nvPr/>
          </p:nvSpPr>
          <p:spPr bwMode="auto">
            <a:xfrm>
              <a:off x="984885" y="2301875"/>
              <a:ext cx="846455" cy="28575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2000" kern="10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语句</a:t>
              </a:r>
              <a:r>
                <a:rPr lang="en-US" sz="2000" kern="10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sz="200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9" name="AutoShape 65"/>
            <p:cNvCxnSpPr>
              <a:cxnSpLocks noChangeShapeType="1"/>
              <a:stCxn id="17" idx="2"/>
              <a:endCxn id="25" idx="0"/>
            </p:cNvCxnSpPr>
            <p:nvPr/>
          </p:nvCxnSpPr>
          <p:spPr bwMode="auto">
            <a:xfrm>
              <a:off x="1427480" y="377825"/>
              <a:ext cx="635" cy="304800"/>
            </a:xfrm>
            <a:prstGeom prst="straightConnector1">
              <a:avLst/>
            </a:prstGeom>
            <a:ln w="38100">
              <a:headEnd/>
              <a:tailEnd type="triangle" w="med" len="med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AutoShape 66"/>
            <p:cNvCxnSpPr>
              <a:cxnSpLocks noChangeShapeType="1"/>
              <a:stCxn id="25" idx="2"/>
              <a:endCxn id="26" idx="0"/>
            </p:cNvCxnSpPr>
            <p:nvPr/>
          </p:nvCxnSpPr>
          <p:spPr bwMode="auto">
            <a:xfrm flipH="1">
              <a:off x="1425333" y="969646"/>
              <a:ext cx="2464" cy="458158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67"/>
            <p:cNvCxnSpPr>
              <a:cxnSpLocks noChangeShapeType="1"/>
              <a:stCxn id="26" idx="3"/>
              <a:endCxn id="18" idx="3"/>
            </p:cNvCxnSpPr>
            <p:nvPr/>
          </p:nvCxnSpPr>
          <p:spPr bwMode="auto">
            <a:xfrm flipH="1">
              <a:off x="1831339" y="1701434"/>
              <a:ext cx="446799" cy="743316"/>
            </a:xfrm>
            <a:prstGeom prst="bentConnector3">
              <a:avLst>
                <a:gd name="adj1" fmla="val -34849"/>
              </a:avLst>
            </a:prstGeom>
            <a:noFill/>
            <a:ln w="28575">
              <a:solidFill>
                <a:srgbClr val="FF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Text Box 68"/>
            <p:cNvSpPr txBox="1">
              <a:spLocks noChangeArrowheads="1"/>
            </p:cNvSpPr>
            <p:nvPr/>
          </p:nvSpPr>
          <p:spPr bwMode="auto">
            <a:xfrm>
              <a:off x="424180" y="1795145"/>
              <a:ext cx="323850" cy="238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2000" kern="10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</a:t>
              </a:r>
              <a:endParaRPr lang="zh-CN" sz="200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Text Box 69"/>
            <p:cNvSpPr txBox="1">
              <a:spLocks noChangeArrowheads="1"/>
            </p:cNvSpPr>
            <p:nvPr/>
          </p:nvSpPr>
          <p:spPr bwMode="auto">
            <a:xfrm>
              <a:off x="2065655" y="1750060"/>
              <a:ext cx="323850" cy="238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2000" kern="10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</a:t>
              </a:r>
              <a:endParaRPr lang="zh-CN" sz="200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4" name="AutoShape 70"/>
            <p:cNvCxnSpPr>
              <a:cxnSpLocks noChangeShapeType="1"/>
              <a:stCxn id="26" idx="1"/>
              <a:endCxn id="25" idx="1"/>
            </p:cNvCxnSpPr>
            <p:nvPr/>
          </p:nvCxnSpPr>
          <p:spPr bwMode="auto">
            <a:xfrm rot="10800000" flipH="1">
              <a:off x="572528" y="826136"/>
              <a:ext cx="432042" cy="875299"/>
            </a:xfrm>
            <a:prstGeom prst="bentConnector3">
              <a:avLst>
                <a:gd name="adj1" fmla="val -36040"/>
              </a:avLst>
            </a:prstGeom>
            <a:noFill/>
            <a:ln w="28575">
              <a:solidFill>
                <a:schemeClr val="accent2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Rectangle 71"/>
            <p:cNvSpPr>
              <a:spLocks noChangeArrowheads="1"/>
            </p:cNvSpPr>
            <p:nvPr/>
          </p:nvSpPr>
          <p:spPr bwMode="auto">
            <a:xfrm>
              <a:off x="1004570" y="682625"/>
              <a:ext cx="846455" cy="2870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20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{</a:t>
              </a:r>
              <a:r>
                <a:rPr lang="zh-CN" sz="20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循环体</a:t>
              </a:r>
              <a:r>
                <a:rPr lang="en-US" sz="20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}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AutoShape 72"/>
            <p:cNvSpPr>
              <a:spLocks noChangeArrowheads="1"/>
            </p:cNvSpPr>
            <p:nvPr/>
          </p:nvSpPr>
          <p:spPr bwMode="auto">
            <a:xfrm>
              <a:off x="572528" y="1427804"/>
              <a:ext cx="1705610" cy="547261"/>
            </a:xfrm>
            <a:prstGeom prst="diamond">
              <a:avLst/>
            </a:prstGeom>
            <a:solidFill>
              <a:srgbClr val="FFC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2000" kern="100">
                  <a:solidFill>
                    <a:srgbClr val="C00000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循环条件</a:t>
              </a:r>
            </a:p>
          </p:txBody>
        </p:sp>
      </p:grpSp>
      <p:grpSp>
        <p:nvGrpSpPr>
          <p:cNvPr id="27" name="画布 209"/>
          <p:cNvGrpSpPr/>
          <p:nvPr/>
        </p:nvGrpSpPr>
        <p:grpSpPr>
          <a:xfrm>
            <a:off x="6055062" y="2479982"/>
            <a:ext cx="5270971" cy="3946575"/>
            <a:chOff x="0" y="0"/>
            <a:chExt cx="3164205" cy="2183765"/>
          </a:xfrm>
        </p:grpSpPr>
        <p:sp>
          <p:nvSpPr>
            <p:cNvPr id="28" name="矩形 27"/>
            <p:cNvSpPr/>
            <p:nvPr/>
          </p:nvSpPr>
          <p:spPr>
            <a:xfrm>
              <a:off x="0" y="0"/>
              <a:ext cx="3164205" cy="2183765"/>
            </a:xfrm>
            <a:prstGeom prst="rect">
              <a:avLst/>
            </a:prstGeom>
            <a:noFill/>
            <a:ln w="9525" cap="flat" cmpd="sng" algn="ctr">
              <a:solidFill>
                <a:srgbClr val="BFBFBF"/>
              </a:solidFill>
              <a:prstDash val="solid"/>
              <a:miter lim="800000"/>
              <a:headEnd type="none" w="med" len="med"/>
              <a:tailEnd type="none" w="med" len="med"/>
            </a:ln>
          </p:spPr>
        </p:sp>
        <p:sp>
          <p:nvSpPr>
            <p:cNvPr id="29" name="Rectangle 91"/>
            <p:cNvSpPr>
              <a:spLocks noChangeArrowheads="1"/>
            </p:cNvSpPr>
            <p:nvPr/>
          </p:nvSpPr>
          <p:spPr bwMode="auto">
            <a:xfrm>
              <a:off x="965200" y="91440"/>
              <a:ext cx="847725" cy="28638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2000" kern="10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语句</a:t>
              </a:r>
              <a:r>
                <a:rPr lang="en-US" sz="2000" kern="10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sz="200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AutoShape 92"/>
            <p:cNvSpPr>
              <a:spLocks noChangeArrowheads="1"/>
            </p:cNvSpPr>
            <p:nvPr/>
          </p:nvSpPr>
          <p:spPr bwMode="auto">
            <a:xfrm>
              <a:off x="651510" y="607060"/>
              <a:ext cx="1477010" cy="475615"/>
            </a:xfrm>
            <a:prstGeom prst="diamond">
              <a:avLst/>
            </a:prstGeom>
            <a:solidFill>
              <a:srgbClr val="FFC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36000" tIns="0" rIns="36000" bIns="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2000" kern="100">
                  <a:solidFill>
                    <a:srgbClr val="C00000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循环条件</a:t>
              </a:r>
            </a:p>
          </p:txBody>
        </p:sp>
        <p:sp>
          <p:nvSpPr>
            <p:cNvPr id="31" name="Rectangle 93"/>
            <p:cNvSpPr>
              <a:spLocks noChangeArrowheads="1"/>
            </p:cNvSpPr>
            <p:nvPr/>
          </p:nvSpPr>
          <p:spPr bwMode="auto">
            <a:xfrm>
              <a:off x="967628" y="1348105"/>
              <a:ext cx="846455" cy="2870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2000" kern="10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{</a:t>
              </a:r>
              <a:r>
                <a:rPr lang="zh-CN" sz="2000" kern="10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循环体</a:t>
              </a:r>
              <a:r>
                <a:rPr lang="en-US" sz="2000" kern="10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}</a:t>
              </a:r>
              <a:endParaRPr lang="zh-CN" sz="200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94"/>
            <p:cNvSpPr>
              <a:spLocks noChangeArrowheads="1"/>
            </p:cNvSpPr>
            <p:nvPr/>
          </p:nvSpPr>
          <p:spPr bwMode="auto">
            <a:xfrm>
              <a:off x="984885" y="1824990"/>
              <a:ext cx="846455" cy="28575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2000" kern="10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语句</a:t>
              </a:r>
              <a:r>
                <a:rPr lang="en-US" sz="2000" kern="10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sz="200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3" name="AutoShape 95"/>
            <p:cNvCxnSpPr>
              <a:cxnSpLocks noChangeShapeType="1"/>
              <a:stCxn id="29" idx="2"/>
              <a:endCxn id="30" idx="0"/>
            </p:cNvCxnSpPr>
            <p:nvPr/>
          </p:nvCxnSpPr>
          <p:spPr bwMode="auto">
            <a:xfrm>
              <a:off x="1389063" y="377825"/>
              <a:ext cx="952" cy="229235"/>
            </a:xfrm>
            <a:prstGeom prst="straightConnector1">
              <a:avLst/>
            </a:prstGeom>
            <a:ln w="28575">
              <a:headEnd/>
              <a:tailEnd type="triangle" w="med" len="med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AutoShape 96"/>
            <p:cNvCxnSpPr>
              <a:cxnSpLocks noChangeShapeType="1"/>
              <a:stCxn id="30" idx="2"/>
              <a:endCxn id="31" idx="0"/>
            </p:cNvCxnSpPr>
            <p:nvPr/>
          </p:nvCxnSpPr>
          <p:spPr bwMode="auto">
            <a:xfrm>
              <a:off x="1390015" y="1082675"/>
              <a:ext cx="840" cy="265430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AutoShape 97"/>
            <p:cNvCxnSpPr>
              <a:cxnSpLocks noChangeShapeType="1"/>
              <a:stCxn id="30" idx="3"/>
              <a:endCxn id="32" idx="3"/>
            </p:cNvCxnSpPr>
            <p:nvPr/>
          </p:nvCxnSpPr>
          <p:spPr bwMode="auto">
            <a:xfrm flipH="1">
              <a:off x="1831340" y="845185"/>
              <a:ext cx="297180" cy="1122680"/>
            </a:xfrm>
            <a:prstGeom prst="bentConnector3">
              <a:avLst>
                <a:gd name="adj1" fmla="val -76921"/>
              </a:avLst>
            </a:prstGeom>
            <a:noFill/>
            <a:ln w="28575">
              <a:solidFill>
                <a:srgbClr val="FF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" name="Text Box 98"/>
            <p:cNvSpPr txBox="1">
              <a:spLocks noChangeArrowheads="1"/>
            </p:cNvSpPr>
            <p:nvPr/>
          </p:nvSpPr>
          <p:spPr bwMode="auto">
            <a:xfrm>
              <a:off x="1406525" y="1084580"/>
              <a:ext cx="323850" cy="238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2000" kern="10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</a:t>
              </a:r>
              <a:endParaRPr lang="zh-CN" sz="200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Text Box 99"/>
            <p:cNvSpPr txBox="1">
              <a:spLocks noChangeArrowheads="1"/>
            </p:cNvSpPr>
            <p:nvPr/>
          </p:nvSpPr>
          <p:spPr bwMode="auto">
            <a:xfrm>
              <a:off x="2075815" y="589280"/>
              <a:ext cx="323850" cy="238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2000" kern="10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</a:t>
              </a:r>
              <a:endParaRPr lang="zh-CN" sz="200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3" name="AutoShape 100"/>
            <p:cNvCxnSpPr>
              <a:cxnSpLocks noChangeShapeType="1"/>
              <a:stCxn id="31" idx="1"/>
              <a:endCxn id="30" idx="1"/>
            </p:cNvCxnSpPr>
            <p:nvPr/>
          </p:nvCxnSpPr>
          <p:spPr bwMode="auto">
            <a:xfrm rot="10800000">
              <a:off x="651510" y="844868"/>
              <a:ext cx="316118" cy="646747"/>
            </a:xfrm>
            <a:prstGeom prst="bentConnector3">
              <a:avLst>
                <a:gd name="adj1" fmla="val 143411"/>
              </a:avLst>
            </a:prstGeom>
            <a:noFill/>
            <a:ln w="28575">
              <a:solidFill>
                <a:schemeClr val="accent2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97533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3"/>
          <p:cNvSpPr>
            <a:spLocks noChangeArrowheads="1"/>
          </p:cNvSpPr>
          <p:nvPr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任意多边形 6"/>
          <p:cNvSpPr>
            <a:spLocks noChangeArrowheads="1"/>
          </p:cNvSpPr>
          <p:nvPr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6083749" y="2744887"/>
            <a:ext cx="247375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For  </a:t>
            </a:r>
            <a:r>
              <a:rPr lang="zh-CN" altLang="en-US" sz="4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循环</a:t>
            </a:r>
            <a:endParaRPr lang="zh-CN" altLang="en-US" sz="4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3870531" y="2797821"/>
            <a:ext cx="1851498" cy="663575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4.3.3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102" name="文本框 10"/>
          <p:cNvSpPr>
            <a:spLocks noChangeArrowheads="1"/>
          </p:cNvSpPr>
          <p:nvPr/>
        </p:nvSpPr>
        <p:spPr bwMode="auto">
          <a:xfrm>
            <a:off x="294803" y="83494"/>
            <a:ext cx="27671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4.3</a:t>
            </a:r>
            <a:r>
              <a:rPr lang="zh-CN" altLang="en-US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、循环结构</a:t>
            </a:r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 bwMode="auto">
          <a:xfrm rot="10800000">
            <a:off x="11013034" y="-15508"/>
            <a:ext cx="1164485" cy="659667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7" name="肘形连接符 6"/>
          <p:cNvCxnSpPr>
            <a:stCxn id="4102" idx="2"/>
            <a:endCxn id="4101" idx="1"/>
          </p:cNvCxnSpPr>
          <p:nvPr/>
        </p:nvCxnSpPr>
        <p:spPr bwMode="auto">
          <a:xfrm rot="16200000" flipH="1">
            <a:off x="1482218" y="741296"/>
            <a:ext cx="2584450" cy="2192176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0E814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11380764" y="83494"/>
            <a:ext cx="4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50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9140819" y="213868"/>
            <a:ext cx="21852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4.3.3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for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循环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矩形 33"/>
          <p:cNvSpPr>
            <a:spLocks noChangeArrowheads="1"/>
          </p:cNvSpPr>
          <p:nvPr/>
        </p:nvSpPr>
        <p:spPr bwMode="auto">
          <a:xfrm>
            <a:off x="942713" y="1077931"/>
            <a:ext cx="10306573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2400" dirty="0"/>
              <a:t>While</a:t>
            </a:r>
            <a:r>
              <a:rPr lang="zh-CN" altLang="en-US" sz="2400" dirty="0"/>
              <a:t>循环与</a:t>
            </a:r>
            <a:r>
              <a:rPr lang="en-US" altLang="zh-CN" sz="2400" dirty="0"/>
              <a:t>do……while</a:t>
            </a:r>
            <a:r>
              <a:rPr lang="zh-CN" altLang="en-US" sz="2400" dirty="0"/>
              <a:t>循环比较适合于事先无法判断次数的循环，对于事先就可以判断循环次数的循环，使用</a:t>
            </a:r>
            <a:r>
              <a:rPr lang="en-US" altLang="zh-CN" sz="2400" dirty="0"/>
              <a:t>for</a:t>
            </a:r>
            <a:r>
              <a:rPr lang="zh-CN" altLang="en-US" sz="2400" dirty="0"/>
              <a:t>循环更加合适。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/>
              <a:t>For</a:t>
            </a:r>
            <a:r>
              <a:rPr lang="zh-CN" altLang="en-US" sz="2400" dirty="0"/>
              <a:t>循环的语法格式如下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for(</a:t>
            </a:r>
            <a:r>
              <a:rPr lang="zh-CN" altLang="en-US" sz="2400" dirty="0">
                <a:solidFill>
                  <a:srgbClr val="FF0000"/>
                </a:solidFill>
              </a:rPr>
              <a:t>循环变量＝初始值</a:t>
            </a:r>
            <a:r>
              <a:rPr lang="en-US" altLang="zh-CN" sz="2400" dirty="0">
                <a:solidFill>
                  <a:srgbClr val="FF0000"/>
                </a:solidFill>
              </a:rPr>
              <a:t>;</a:t>
            </a:r>
            <a:r>
              <a:rPr lang="zh-CN" altLang="en-US" sz="2400" dirty="0">
                <a:solidFill>
                  <a:srgbClr val="FF0000"/>
                </a:solidFill>
              </a:rPr>
              <a:t>循环条件表达式</a:t>
            </a:r>
            <a:r>
              <a:rPr lang="en-US" altLang="zh-CN" sz="2400" dirty="0">
                <a:solidFill>
                  <a:srgbClr val="FF0000"/>
                </a:solidFill>
              </a:rPr>
              <a:t>;</a:t>
            </a:r>
            <a:r>
              <a:rPr lang="zh-CN" altLang="en-US" sz="2400" dirty="0">
                <a:solidFill>
                  <a:srgbClr val="FF0000"/>
                </a:solidFill>
              </a:rPr>
              <a:t>循环</a:t>
            </a:r>
            <a:r>
              <a:rPr lang="zh-CN" altLang="en-US" sz="2400" dirty="0" smtClean="0">
                <a:solidFill>
                  <a:srgbClr val="FF0000"/>
                </a:solidFill>
              </a:rPr>
              <a:t>变量步长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	{</a:t>
            </a:r>
            <a:r>
              <a:rPr lang="zh-CN" altLang="en-US" sz="2400" dirty="0">
                <a:solidFill>
                  <a:srgbClr val="FF0000"/>
                </a:solidFill>
              </a:rPr>
              <a:t>循环体</a:t>
            </a:r>
            <a:r>
              <a:rPr lang="en-US" altLang="zh-CN" sz="2400" dirty="0">
                <a:solidFill>
                  <a:srgbClr val="FF0000"/>
                </a:solidFill>
              </a:rPr>
              <a:t>}</a:t>
            </a:r>
          </a:p>
          <a:p>
            <a:pPr algn="just" eaLnBrk="1" hangingPunct="1">
              <a:lnSpc>
                <a:spcPct val="150000"/>
              </a:lnSpc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342642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9140819" y="213868"/>
            <a:ext cx="21852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4.3.3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for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循环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矩形 33"/>
          <p:cNvSpPr>
            <a:spLocks noChangeArrowheads="1"/>
          </p:cNvSpPr>
          <p:nvPr/>
        </p:nvSpPr>
        <p:spPr bwMode="auto">
          <a:xfrm>
            <a:off x="710895" y="1065052"/>
            <a:ext cx="4324744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2000" dirty="0" smtClean="0"/>
              <a:t>for</a:t>
            </a:r>
            <a:r>
              <a:rPr lang="zh-CN" altLang="en-US" sz="2000" dirty="0" smtClean="0"/>
              <a:t>结构</a:t>
            </a:r>
            <a:r>
              <a:rPr lang="zh-CN" altLang="en-US" sz="2000" dirty="0"/>
              <a:t>的程序运行</a:t>
            </a:r>
            <a:r>
              <a:rPr lang="zh-CN" altLang="en-US" sz="2000" dirty="0" smtClean="0"/>
              <a:t>时</a:t>
            </a:r>
            <a:r>
              <a:rPr lang="en-US" altLang="zh-CN" sz="2000" dirty="0" smtClean="0"/>
              <a:t>:</a:t>
            </a:r>
          </a:p>
          <a:p>
            <a:pPr marL="457200" indent="-457200" algn="just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/>
              <a:t>赋</a:t>
            </a:r>
            <a:r>
              <a:rPr lang="zh-CN" altLang="en-US" sz="2000" dirty="0"/>
              <a:t>给循环变量一个</a:t>
            </a:r>
            <a:r>
              <a:rPr lang="zh-CN" altLang="en-US" sz="2000" dirty="0" smtClean="0"/>
              <a:t>初始值</a:t>
            </a:r>
            <a:endParaRPr lang="en-US" altLang="zh-CN" sz="2000" dirty="0" smtClean="0"/>
          </a:p>
          <a:p>
            <a:pPr marL="457200" indent="-457200" algn="just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/>
              <a:t>判断</a:t>
            </a:r>
            <a:r>
              <a:rPr lang="zh-CN" altLang="en-US" sz="2000" dirty="0"/>
              <a:t>“循环条件”是否</a:t>
            </a:r>
            <a:r>
              <a:rPr lang="zh-CN" altLang="en-US" sz="2000" dirty="0" smtClean="0"/>
              <a:t>成立</a:t>
            </a:r>
            <a:endParaRPr lang="en-US" altLang="zh-CN" sz="2000" dirty="0" smtClean="0"/>
          </a:p>
          <a:p>
            <a:pPr marL="457200" indent="-457200" algn="just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/>
              <a:t>如果成立，进入</a:t>
            </a:r>
            <a:r>
              <a:rPr lang="zh-CN" altLang="en-US" sz="2000" dirty="0"/>
              <a:t>“循环体”执行一</a:t>
            </a:r>
            <a:r>
              <a:rPr lang="zh-CN" altLang="en-US" sz="2000" dirty="0" smtClean="0"/>
              <a:t>次</a:t>
            </a:r>
            <a:endParaRPr lang="en-US" altLang="zh-CN" sz="2000" dirty="0" smtClean="0"/>
          </a:p>
          <a:p>
            <a:pPr marL="457200" indent="-457200" algn="just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/>
              <a:t>循环</a:t>
            </a:r>
            <a:r>
              <a:rPr lang="zh-CN" altLang="en-US" sz="2000" dirty="0"/>
              <a:t>变量在原值的基础上自动变化一个</a:t>
            </a:r>
            <a:r>
              <a:rPr lang="zh-CN" altLang="en-US" sz="2000" dirty="0" smtClean="0"/>
              <a:t>“步长值”</a:t>
            </a:r>
            <a:endParaRPr lang="en-US" altLang="zh-CN" sz="2000" dirty="0" smtClean="0"/>
          </a:p>
          <a:p>
            <a:pPr marL="457200" indent="-457200" algn="just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/>
              <a:t>再</a:t>
            </a:r>
            <a:r>
              <a:rPr lang="zh-CN" altLang="en-US" sz="2000" dirty="0"/>
              <a:t>判断“循环条件”是否成立</a:t>
            </a:r>
            <a:r>
              <a:rPr lang="en-US" altLang="zh-CN" sz="2000" dirty="0"/>
              <a:t>……</a:t>
            </a:r>
            <a:r>
              <a:rPr lang="zh-CN" altLang="en-US" sz="2000" dirty="0"/>
              <a:t>：直至循环变量的值不再满足“循环条件”，退出循环。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241702" y="1040206"/>
            <a:ext cx="2031325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程序运行演示动画</a:t>
            </a:r>
            <a:endParaRPr lang="zh-CN" altLang="en-US" dirty="0"/>
          </a:p>
        </p:txBody>
      </p:sp>
      <p:pic>
        <p:nvPicPr>
          <p:cNvPr id="3" name="fo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5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41702" y="1409539"/>
            <a:ext cx="6568398" cy="4186451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9054236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2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3" name="文本框 9"/>
          <p:cNvSpPr>
            <a:spLocks noChangeArrowheads="1"/>
          </p:cNvSpPr>
          <p:nvPr/>
        </p:nvSpPr>
        <p:spPr bwMode="auto">
          <a:xfrm>
            <a:off x="8782564" y="239042"/>
            <a:ext cx="21729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4.3.3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for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循环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47788" y="1259850"/>
            <a:ext cx="4865275" cy="5044440"/>
            <a:chOff x="2006219" y="2147089"/>
            <a:chExt cx="11756736" cy="1362601"/>
          </a:xfrm>
          <a:solidFill>
            <a:srgbClr val="1E3A1A"/>
          </a:solidFill>
        </p:grpSpPr>
        <p:sp>
          <p:nvSpPr>
            <p:cNvPr id="44" name="圆角矩形 6"/>
            <p:cNvSpPr>
              <a:spLocks noChangeArrowheads="1"/>
            </p:cNvSpPr>
            <p:nvPr/>
          </p:nvSpPr>
          <p:spPr bwMode="auto">
            <a:xfrm>
              <a:off x="2006219" y="2147089"/>
              <a:ext cx="11756736" cy="1362601"/>
            </a:xfrm>
            <a:prstGeom prst="roundRect">
              <a:avLst>
                <a:gd name="adj" fmla="val 3139"/>
              </a:avLst>
            </a:prstGeom>
            <a:grpFill/>
            <a:ln w="12700">
              <a:solidFill>
                <a:srgbClr val="0E8146"/>
              </a:solidFill>
              <a:bevel/>
              <a:headEnd/>
              <a:tailEnd/>
            </a:ln>
            <a:extLst/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endParaRPr lang="zh-CN" altLang="zh-CN" dirty="0">
                <a:solidFill>
                  <a:srgbClr val="FFFFFF"/>
                </a:solidFill>
              </a:endParaRPr>
            </a:p>
          </p:txBody>
        </p:sp>
        <p:pic>
          <p:nvPicPr>
            <p:cNvPr id="45" name="图片 1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83289" y="2149481"/>
              <a:ext cx="2084350" cy="2333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文本框 1"/>
          <p:cNvSpPr txBox="1"/>
          <p:nvPr/>
        </p:nvSpPr>
        <p:spPr>
          <a:xfrm>
            <a:off x="770517" y="2132486"/>
            <a:ext cx="42198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</a:rPr>
              <a:t>用程序求</a:t>
            </a:r>
            <a:r>
              <a:rPr lang="en-US" altLang="zh-CN" sz="2400" dirty="0" smtClean="0">
                <a:solidFill>
                  <a:schemeClr val="bg1"/>
                </a:solidFill>
              </a:rPr>
              <a:t>k=1+2+3+……+100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0000"/>
                </a:solidFill>
                <a:latin typeface="+mn-lt"/>
              </a:rPr>
              <a:t>&lt;?</a:t>
            </a:r>
            <a:r>
              <a:rPr lang="en-US" altLang="zh-CN" sz="2400" dirty="0" err="1">
                <a:solidFill>
                  <a:srgbClr val="FF0000"/>
                </a:solidFill>
                <a:latin typeface="+mn-lt"/>
              </a:rPr>
              <a:t>php</a:t>
            </a:r>
            <a:endParaRPr lang="zh-CN" altLang="zh-CN" sz="2400" dirty="0">
              <a:solidFill>
                <a:srgbClr val="FF0000"/>
              </a:solidFill>
              <a:latin typeface="+mn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dirty="0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 </a:t>
            </a:r>
            <a:r>
              <a:rPr lang="zh-CN" altLang="zh-CN" sz="2400" dirty="0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pl-PL" altLang="zh-CN" sz="24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nn-NO" altLang="zh-CN" sz="2400" dirty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$k</a:t>
            </a:r>
            <a:r>
              <a:rPr lang="nn-NO" altLang="zh-CN" sz="24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lang="nn-NO" altLang="zh-CN" sz="2400" dirty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0</a:t>
            </a:r>
            <a:r>
              <a:rPr lang="nn-NO" altLang="zh-CN" sz="24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nn-NO" altLang="zh-CN" sz="2400" dirty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nn-NO" altLang="zh-CN" sz="2400" dirty="0" smtClean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for</a:t>
            </a:r>
            <a:r>
              <a:rPr lang="nn-NO" altLang="zh-CN" sz="2400" dirty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($i</a:t>
            </a:r>
            <a:r>
              <a:rPr lang="nn-NO" altLang="zh-CN" sz="24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lang="nn-NO" altLang="zh-CN" sz="2400" dirty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1</a:t>
            </a:r>
            <a:r>
              <a:rPr lang="nn-NO" altLang="zh-CN" sz="24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;</a:t>
            </a:r>
            <a:r>
              <a:rPr lang="nn-NO" altLang="zh-CN" sz="2400" dirty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nn-NO" altLang="zh-CN" sz="2400" dirty="0" smtClean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&lt;=</a:t>
            </a:r>
            <a:r>
              <a:rPr lang="nn-NO" altLang="zh-CN" sz="2400" dirty="0" smtClean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100</a:t>
            </a:r>
            <a:r>
              <a:rPr lang="nn-NO" altLang="zh-CN" sz="24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;</a:t>
            </a:r>
            <a:r>
              <a:rPr lang="nn-NO" altLang="zh-CN" sz="2400" dirty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$i</a:t>
            </a:r>
            <a:r>
              <a:rPr lang="nn-NO" altLang="zh-CN" sz="2400" dirty="0" smtClean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+=</a:t>
            </a:r>
            <a:r>
              <a:rPr lang="nn-NO" altLang="zh-CN" sz="2400" dirty="0" smtClean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1</a:t>
            </a:r>
            <a:r>
              <a:rPr lang="nn-NO" altLang="zh-CN" sz="2400" dirty="0" smtClean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nn-NO" altLang="zh-CN" sz="2400" dirty="0">
              <a:solidFill>
                <a:srgbClr val="FF00FF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nn-NO" altLang="zh-CN" sz="2400" dirty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</a:t>
            </a:r>
            <a:r>
              <a:rPr lang="nn-NO" altLang="zh-CN" sz="2400" dirty="0" smtClean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nn-NO" altLang="zh-CN" sz="2400" dirty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{$k</a:t>
            </a:r>
            <a:r>
              <a:rPr lang="nn-NO" altLang="zh-CN" sz="24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lang="nn-NO" altLang="zh-CN" sz="2400" dirty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$k</a:t>
            </a:r>
            <a:r>
              <a:rPr lang="nn-NO" altLang="zh-CN" sz="2400" dirty="0" smtClean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+</a:t>
            </a:r>
            <a:r>
              <a:rPr lang="nn-NO" altLang="zh-CN" sz="2400" dirty="0" smtClean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</a:t>
            </a:r>
            <a:r>
              <a:rPr lang="nn-NO" altLang="zh-CN" sz="2400" dirty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nn-NO" altLang="zh-CN" sz="24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;</a:t>
            </a:r>
            <a:r>
              <a:rPr lang="nn-NO" altLang="zh-CN" sz="2400" dirty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nn-NO" altLang="zh-CN" sz="2400" dirty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nn-NO" altLang="zh-CN" sz="2400" dirty="0" smtClean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</a:t>
            </a:r>
            <a:r>
              <a:rPr lang="nn-NO" altLang="zh-CN" sz="2400" dirty="0" smtClean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echo </a:t>
            </a:r>
            <a:r>
              <a:rPr lang="nn-NO" altLang="zh-CN" sz="2400" dirty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$k;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400" dirty="0" smtClean="0">
                <a:solidFill>
                  <a:srgbClr val="FF0000"/>
                </a:solidFill>
                <a:latin typeface="+mn-lt"/>
              </a:rPr>
              <a:t>?&gt;</a:t>
            </a:r>
            <a:endParaRPr lang="zh-CN" altLang="en-US" sz="24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32642" y="1271255"/>
            <a:ext cx="2031325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程序运行演示动画</a:t>
            </a:r>
            <a:endParaRPr lang="zh-CN" altLang="en-US" dirty="0"/>
          </a:p>
        </p:txBody>
      </p:sp>
      <p:pic>
        <p:nvPicPr>
          <p:cNvPr id="5" name="for1-10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3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32642" y="1700595"/>
            <a:ext cx="5987139" cy="3837571"/>
          </a:xfrm>
          <a:prstGeom prst="rect">
            <a:avLst/>
          </a:prstGeom>
          <a:ln>
            <a:solidFill>
              <a:srgbClr val="009900"/>
            </a:solidFill>
          </a:ln>
        </p:spPr>
      </p:pic>
    </p:spTree>
    <p:extLst>
      <p:ext uri="{BB962C8B-B14F-4D97-AF65-F5344CB8AC3E}">
        <p14:creationId xmlns:p14="http://schemas.microsoft.com/office/powerpoint/2010/main" val="17168941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 tmFilter="0,0; .5, 1; 1, 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 tmFilter="0,0; .5, 1; 1, 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"/>
                            </p:stCondLst>
                            <p:childTnLst>
                              <p:par>
                                <p:cTn id="3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 tmFilter="0,0; .5, 1; 1, 1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75"/>
                            </p:stCondLst>
                            <p:childTnLst>
                              <p:par>
                                <p:cTn id="3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 tmFilter="0,0; .5, 1; 1, 1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975"/>
                            </p:stCondLst>
                            <p:childTnLst>
                              <p:par>
                                <p:cTn id="4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 tmFilter="0,0; .5, 1; 1, 1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375"/>
                            </p:stCondLst>
                            <p:childTnLst>
                              <p:par>
                                <p:cTn id="5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 tmFilter="0,0; .5, 1; 1, 1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6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3"/>
          <p:cNvSpPr>
            <a:spLocks noChangeArrowheads="1"/>
          </p:cNvSpPr>
          <p:nvPr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任意多边形 6"/>
          <p:cNvSpPr>
            <a:spLocks noChangeArrowheads="1"/>
          </p:cNvSpPr>
          <p:nvPr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6083749" y="2744887"/>
            <a:ext cx="351089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foreach  </a:t>
            </a:r>
            <a:r>
              <a:rPr lang="zh-CN" altLang="en-US" sz="4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循环</a:t>
            </a:r>
            <a:endParaRPr lang="zh-CN" altLang="en-US" sz="4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3870531" y="2797821"/>
            <a:ext cx="1851498" cy="663575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4.3.4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102" name="文本框 10"/>
          <p:cNvSpPr>
            <a:spLocks noChangeArrowheads="1"/>
          </p:cNvSpPr>
          <p:nvPr/>
        </p:nvSpPr>
        <p:spPr bwMode="auto">
          <a:xfrm>
            <a:off x="294803" y="83494"/>
            <a:ext cx="27671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4.3</a:t>
            </a:r>
            <a:r>
              <a:rPr lang="zh-CN" altLang="en-US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、循环结构</a:t>
            </a:r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 bwMode="auto">
          <a:xfrm rot="10800000">
            <a:off x="11013034" y="-15508"/>
            <a:ext cx="1164485" cy="659667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7" name="肘形连接符 6"/>
          <p:cNvCxnSpPr>
            <a:stCxn id="4102" idx="2"/>
            <a:endCxn id="4101" idx="1"/>
          </p:cNvCxnSpPr>
          <p:nvPr/>
        </p:nvCxnSpPr>
        <p:spPr bwMode="auto">
          <a:xfrm rot="16200000" flipH="1">
            <a:off x="1482218" y="741296"/>
            <a:ext cx="2584450" cy="2192176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0E814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11380764" y="83494"/>
            <a:ext cx="4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79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9140819" y="213868"/>
            <a:ext cx="21852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4.3.4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foreach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循环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矩形 33"/>
          <p:cNvSpPr>
            <a:spLocks noChangeArrowheads="1"/>
          </p:cNvSpPr>
          <p:nvPr/>
        </p:nvSpPr>
        <p:spPr bwMode="auto">
          <a:xfrm>
            <a:off x="942713" y="1077931"/>
            <a:ext cx="10306573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2400" dirty="0"/>
              <a:t>foreach</a:t>
            </a:r>
            <a:r>
              <a:rPr lang="zh-CN" altLang="en-US" sz="2400" dirty="0"/>
              <a:t>循环也称为“遍历循环”，但它只能用于遍历数组</a:t>
            </a:r>
            <a:r>
              <a:rPr lang="en-US" altLang="zh-CN" sz="2400" dirty="0"/>
              <a:t>——</a:t>
            </a:r>
            <a:r>
              <a:rPr lang="zh-CN" altLang="en-US" sz="2400" dirty="0"/>
              <a:t>对数组中每个元素都接触一遍，对其它类型的数据不支持。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400" dirty="0"/>
              <a:t>其语法格式有两种，第一种如下：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foreach(</a:t>
            </a:r>
            <a:r>
              <a:rPr lang="zh-CN" altLang="en-US" sz="2400" dirty="0">
                <a:solidFill>
                  <a:srgbClr val="FF0000"/>
                </a:solidFill>
              </a:rPr>
              <a:t>数组名 </a:t>
            </a:r>
            <a:r>
              <a:rPr lang="en-US" altLang="zh-CN" sz="2400" dirty="0">
                <a:solidFill>
                  <a:srgbClr val="FF0000"/>
                </a:solidFill>
              </a:rPr>
              <a:t>as </a:t>
            </a:r>
            <a:r>
              <a:rPr lang="zh-CN" altLang="en-US" sz="2400" dirty="0">
                <a:solidFill>
                  <a:srgbClr val="FF0000"/>
                </a:solidFill>
              </a:rPr>
              <a:t>镜像名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	{</a:t>
            </a:r>
            <a:r>
              <a:rPr lang="zh-CN" altLang="en-US" sz="2400" dirty="0">
                <a:solidFill>
                  <a:srgbClr val="FF0000"/>
                </a:solidFill>
              </a:rPr>
              <a:t>循环体</a:t>
            </a:r>
            <a:r>
              <a:rPr lang="en-US" altLang="zh-CN" sz="2400" dirty="0" smtClean="0">
                <a:solidFill>
                  <a:srgbClr val="FF0000"/>
                </a:solidFill>
              </a:rPr>
              <a:t>}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400" dirty="0"/>
              <a:t>第二种语法格式：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Foreach(</a:t>
            </a:r>
            <a:r>
              <a:rPr lang="zh-CN" altLang="en-US" sz="2400" dirty="0">
                <a:solidFill>
                  <a:srgbClr val="FF0000"/>
                </a:solidFill>
              </a:rPr>
              <a:t>数组名 </a:t>
            </a:r>
            <a:r>
              <a:rPr lang="en-US" altLang="zh-CN" sz="2400" dirty="0">
                <a:solidFill>
                  <a:srgbClr val="FF0000"/>
                </a:solidFill>
              </a:rPr>
              <a:t>as </a:t>
            </a:r>
            <a:r>
              <a:rPr lang="zh-CN" altLang="en-US" sz="2400" dirty="0">
                <a:solidFill>
                  <a:srgbClr val="FF0000"/>
                </a:solidFill>
              </a:rPr>
              <a:t>键名变量</a:t>
            </a:r>
            <a:r>
              <a:rPr lang="en-US" altLang="zh-CN" sz="2400" dirty="0">
                <a:solidFill>
                  <a:srgbClr val="FF0000"/>
                </a:solidFill>
              </a:rPr>
              <a:t>=&gt;</a:t>
            </a:r>
            <a:r>
              <a:rPr lang="zh-CN" altLang="en-US" sz="2400" dirty="0">
                <a:solidFill>
                  <a:srgbClr val="FF0000"/>
                </a:solidFill>
              </a:rPr>
              <a:t>键值变量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	{</a:t>
            </a:r>
            <a:r>
              <a:rPr lang="zh-CN" altLang="en-US" sz="2400" dirty="0">
                <a:solidFill>
                  <a:srgbClr val="FF0000"/>
                </a:solidFill>
              </a:rPr>
              <a:t>循环体</a:t>
            </a:r>
            <a:r>
              <a:rPr lang="en-US" altLang="zh-CN" sz="2400" dirty="0">
                <a:solidFill>
                  <a:srgbClr val="FF0000"/>
                </a:solidFill>
              </a:rPr>
              <a:t>}</a:t>
            </a:r>
          </a:p>
          <a:p>
            <a:pPr algn="just" eaLnBrk="1" hangingPunct="1">
              <a:lnSpc>
                <a:spcPct val="150000"/>
              </a:lnSpc>
            </a:pPr>
            <a:endParaRPr lang="en-US" altLang="zh-CN" sz="2400" dirty="0" smtClean="0">
              <a:solidFill>
                <a:srgbClr val="FF0000"/>
              </a:solidFill>
            </a:endParaRPr>
          </a:p>
          <a:p>
            <a:pPr algn="just" eaLnBrk="1" hangingPunct="1">
              <a:lnSpc>
                <a:spcPct val="150000"/>
              </a:lnSpc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042556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9140819" y="213868"/>
            <a:ext cx="21852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4.3.4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foreach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循环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矩形 33"/>
          <p:cNvSpPr>
            <a:spLocks noChangeArrowheads="1"/>
          </p:cNvSpPr>
          <p:nvPr/>
        </p:nvSpPr>
        <p:spPr bwMode="auto">
          <a:xfrm>
            <a:off x="723772" y="1103689"/>
            <a:ext cx="4775507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/>
              <a:t>语法格式一：</a:t>
            </a:r>
            <a:endParaRPr lang="zh-CN" altLang="en-US" sz="2400" dirty="0"/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foreach(</a:t>
            </a:r>
            <a:r>
              <a:rPr lang="zh-CN" altLang="en-US" sz="2400" dirty="0">
                <a:solidFill>
                  <a:srgbClr val="FF0000"/>
                </a:solidFill>
              </a:rPr>
              <a:t>数组名 </a:t>
            </a:r>
            <a:r>
              <a:rPr lang="en-US" altLang="zh-CN" sz="2400" dirty="0">
                <a:solidFill>
                  <a:srgbClr val="FF0000"/>
                </a:solidFill>
              </a:rPr>
              <a:t>as </a:t>
            </a:r>
            <a:r>
              <a:rPr lang="zh-CN" altLang="en-US" sz="2400" dirty="0">
                <a:solidFill>
                  <a:srgbClr val="FF0000"/>
                </a:solidFill>
              </a:rPr>
              <a:t>镜像名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	{</a:t>
            </a:r>
            <a:r>
              <a:rPr lang="zh-CN" altLang="en-US" sz="2400" dirty="0">
                <a:solidFill>
                  <a:srgbClr val="FF0000"/>
                </a:solidFill>
              </a:rPr>
              <a:t>循环体</a:t>
            </a:r>
            <a:r>
              <a:rPr lang="en-US" altLang="zh-CN" sz="2400" dirty="0" smtClean="0">
                <a:solidFill>
                  <a:srgbClr val="FF0000"/>
                </a:solidFill>
              </a:rPr>
              <a:t>}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400" dirty="0"/>
              <a:t>每次循环时，都将数组的当前元素值赋给“镜像名”，然后数组内部的指针指向下一个数组元素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sp>
        <p:nvSpPr>
          <p:cNvPr id="3" name="矩形 2"/>
          <p:cNvSpPr/>
          <p:nvPr/>
        </p:nvSpPr>
        <p:spPr bwMode="auto">
          <a:xfrm>
            <a:off x="7293736" y="1103689"/>
            <a:ext cx="742682" cy="467534"/>
          </a:xfrm>
          <a:prstGeom prst="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$A</a:t>
            </a:r>
            <a:endParaRPr lang="zh-CN" altLang="en-US" dirty="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8036418" y="1103689"/>
            <a:ext cx="742682" cy="467534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1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8779100" y="1103689"/>
            <a:ext cx="742682" cy="467534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3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9521782" y="1103689"/>
            <a:ext cx="742682" cy="467534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8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0264464" y="1103689"/>
            <a:ext cx="742682" cy="467534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6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715556" y="3196268"/>
            <a:ext cx="1438142" cy="467534"/>
            <a:chOff x="7495504" y="2732628"/>
            <a:chExt cx="1438142" cy="467534"/>
          </a:xfrm>
        </p:grpSpPr>
        <p:sp>
          <p:nvSpPr>
            <p:cNvPr id="27" name="矩形 26"/>
            <p:cNvSpPr/>
            <p:nvPr/>
          </p:nvSpPr>
          <p:spPr bwMode="auto">
            <a:xfrm>
              <a:off x="7495504" y="2732628"/>
              <a:ext cx="695460" cy="467534"/>
            </a:xfrm>
            <a:prstGeom prst="rect">
              <a:avLst/>
            </a:prstGeom>
            <a:solidFill>
              <a:schemeClr val="accent2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rPr>
                <a:t>镜像</a:t>
              </a:r>
              <a:endParaRPr lang="zh-CN" altLang="en-US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8190964" y="2732628"/>
              <a:ext cx="742682" cy="467534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22" name="圆角矩形 21"/>
          <p:cNvSpPr/>
          <p:nvPr/>
        </p:nvSpPr>
        <p:spPr bwMode="auto">
          <a:xfrm>
            <a:off x="7805709" y="2215166"/>
            <a:ext cx="1232080" cy="450761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开始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7774373" y="4194143"/>
            <a:ext cx="1294750" cy="1279378"/>
            <a:chOff x="7740203" y="3859292"/>
            <a:chExt cx="1294750" cy="1279378"/>
          </a:xfrm>
        </p:grpSpPr>
        <p:grpSp>
          <p:nvGrpSpPr>
            <p:cNvPr id="32" name="组合 31"/>
            <p:cNvGrpSpPr/>
            <p:nvPr/>
          </p:nvGrpSpPr>
          <p:grpSpPr>
            <a:xfrm>
              <a:off x="7740203" y="3859292"/>
              <a:ext cx="1294750" cy="1279378"/>
              <a:chOff x="2251292" y="1368434"/>
              <a:chExt cx="1672530" cy="1672530"/>
            </a:xfrm>
          </p:grpSpPr>
          <p:sp>
            <p:nvSpPr>
              <p:cNvPr id="33" name="形状 32"/>
              <p:cNvSpPr/>
              <p:nvPr/>
            </p:nvSpPr>
            <p:spPr>
              <a:xfrm>
                <a:off x="2251292" y="1368434"/>
                <a:ext cx="1672530" cy="1672530"/>
              </a:xfrm>
              <a:prstGeom prst="gear9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4" name="形状 4"/>
              <p:cNvSpPr/>
              <p:nvPr/>
            </p:nvSpPr>
            <p:spPr>
              <a:xfrm>
                <a:off x="2587545" y="1760216"/>
                <a:ext cx="1000024" cy="8597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9370" tIns="39370" rIns="39370" bIns="39370" numCol="1" spcCol="1270" anchor="ctr" anchorCtr="0">
                <a:noAutofit/>
              </a:bodyPr>
              <a:lstStyle/>
              <a:p>
                <a:pPr lvl="0" algn="ctr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3100" kern="1200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7969177" y="431623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循环体</a:t>
              </a:r>
              <a:endPara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41" name="圆角矩形 40"/>
          <p:cNvSpPr/>
          <p:nvPr/>
        </p:nvSpPr>
        <p:spPr bwMode="auto">
          <a:xfrm>
            <a:off x="7821709" y="5847173"/>
            <a:ext cx="1232080" cy="450761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结束</a:t>
            </a:r>
          </a:p>
        </p:txBody>
      </p:sp>
      <p:cxnSp>
        <p:nvCxnSpPr>
          <p:cNvPr id="30" name="直接箭头连接符 29"/>
          <p:cNvCxnSpPr>
            <a:stCxn id="22" idx="2"/>
          </p:cNvCxnSpPr>
          <p:nvPr/>
        </p:nvCxnSpPr>
        <p:spPr bwMode="auto">
          <a:xfrm flipH="1">
            <a:off x="8421748" y="2665927"/>
            <a:ext cx="1" cy="53034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接箭头连接符 34"/>
          <p:cNvCxnSpPr>
            <a:endCxn id="33" idx="8"/>
          </p:cNvCxnSpPr>
          <p:nvPr/>
        </p:nvCxnSpPr>
        <p:spPr bwMode="auto">
          <a:xfrm>
            <a:off x="8421747" y="3614073"/>
            <a:ext cx="1" cy="58551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肘形连接符 45"/>
          <p:cNvCxnSpPr>
            <a:stCxn id="33" idx="1"/>
            <a:endCxn id="28" idx="3"/>
          </p:cNvCxnSpPr>
          <p:nvPr/>
        </p:nvCxnSpPr>
        <p:spPr bwMode="auto">
          <a:xfrm flipV="1">
            <a:off x="9053789" y="3430035"/>
            <a:ext cx="99909" cy="1293338"/>
          </a:xfrm>
          <a:prstGeom prst="bentConnector3">
            <a:avLst>
              <a:gd name="adj1" fmla="val 689745"/>
            </a:avLst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矩形 12"/>
          <p:cNvSpPr/>
          <p:nvPr/>
        </p:nvSpPr>
        <p:spPr bwMode="auto">
          <a:xfrm>
            <a:off x="8036418" y="1103689"/>
            <a:ext cx="742682" cy="4675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1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8779100" y="1103689"/>
            <a:ext cx="742682" cy="4675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3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9521782" y="1103689"/>
            <a:ext cx="742682" cy="4675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8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10264464" y="1103689"/>
            <a:ext cx="742682" cy="4675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6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49" name="直接箭头连接符 48"/>
          <p:cNvCxnSpPr>
            <a:endCxn id="41" idx="0"/>
          </p:cNvCxnSpPr>
          <p:nvPr/>
        </p:nvCxnSpPr>
        <p:spPr bwMode="auto">
          <a:xfrm>
            <a:off x="8421747" y="5308717"/>
            <a:ext cx="16002" cy="5384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009170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9259E-6 L 0.03047 0.3053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" y="1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0"/>
                            </p:stCondLst>
                            <p:childTnLst>
                              <p:par>
                                <p:cTn id="4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000"/>
                            </p:stCondLst>
                            <p:childTnLst>
                              <p:par>
                                <p:cTn id="4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-0.02956 0.3053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1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1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500"/>
                            </p:stCondLst>
                            <p:childTnLst>
                              <p:par>
                                <p:cTn id="5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5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4000"/>
                            </p:stCondLst>
                            <p:childTnLst>
                              <p:par>
                                <p:cTn id="6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0"/>
                            </p:stCondLst>
                            <p:childTnLst>
                              <p:par>
                                <p:cTn id="7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0905 0.30532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1" y="1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7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7500"/>
                            </p:stCondLst>
                            <p:childTnLst>
                              <p:par>
                                <p:cTn id="8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500"/>
                            </p:stCondLst>
                            <p:childTnLst>
                              <p:par>
                                <p:cTn id="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0"/>
                            </p:stCondLst>
                            <p:childTnLst>
                              <p:par>
                                <p:cTn id="9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9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1000"/>
                            </p:stCondLst>
                            <p:childTnLst>
                              <p:par>
                                <p:cTn id="9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-0.15144 0.30532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78" y="1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300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3500"/>
                            </p:stCondLst>
                            <p:childTnLst>
                              <p:par>
                                <p:cTn id="10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500"/>
                            </p:stCondLst>
                            <p:childTnLst>
                              <p:par>
                                <p:cTn id="1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6000"/>
                            </p:stCondLst>
                            <p:childTnLst>
                              <p:par>
                                <p:cTn id="1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3"/>
          <p:cNvSpPr>
            <a:spLocks noChangeArrowheads="1"/>
          </p:cNvSpPr>
          <p:nvPr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任意多边形 6"/>
          <p:cNvSpPr>
            <a:spLocks noChangeArrowheads="1"/>
          </p:cNvSpPr>
          <p:nvPr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4751389" y="2451397"/>
            <a:ext cx="43396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条件分支结构</a:t>
            </a:r>
            <a:endParaRPr lang="zh-CN" altLang="en-US" sz="5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3316406" y="2620963"/>
            <a:ext cx="1125647" cy="663575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4.1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102" name="文本框 10"/>
          <p:cNvSpPr>
            <a:spLocks noChangeArrowheads="1"/>
          </p:cNvSpPr>
          <p:nvPr/>
        </p:nvSpPr>
        <p:spPr bwMode="auto">
          <a:xfrm>
            <a:off x="618360" y="83494"/>
            <a:ext cx="41264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PHP</a:t>
            </a:r>
            <a:r>
              <a:rPr lang="zh-CN" altLang="en-US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程序设计基础教程</a:t>
            </a:r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animBg="1"/>
      <p:bldP spid="410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807200" y="3454073"/>
            <a:ext cx="1647148" cy="467534"/>
            <a:chOff x="7286498" y="2732628"/>
            <a:chExt cx="1647148" cy="467534"/>
          </a:xfrm>
        </p:grpSpPr>
        <p:sp>
          <p:nvSpPr>
            <p:cNvPr id="20" name="矩形 19"/>
            <p:cNvSpPr/>
            <p:nvPr/>
          </p:nvSpPr>
          <p:spPr bwMode="auto">
            <a:xfrm>
              <a:off x="7286498" y="2732628"/>
              <a:ext cx="904466" cy="467534"/>
            </a:xfrm>
            <a:prstGeom prst="rect">
              <a:avLst/>
            </a:prstGeom>
            <a:solidFill>
              <a:schemeClr val="accent2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dirty="0" smtClean="0">
                  <a:solidFill>
                    <a:srgbClr val="FFFF00"/>
                  </a:solidFill>
                  <a:latin typeface="Arial" pitchFamily="34" charset="0"/>
                  <a:ea typeface="宋体" pitchFamily="2" charset="-122"/>
                </a:rPr>
                <a:t>$value</a:t>
              </a:r>
              <a:endParaRPr lang="zh-CN" altLang="en-US" dirty="0">
                <a:solidFill>
                  <a:srgbClr val="FFFF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8190964" y="2732628"/>
              <a:ext cx="742682" cy="467534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22" name="圆角矩形 21"/>
          <p:cNvSpPr/>
          <p:nvPr/>
        </p:nvSpPr>
        <p:spPr bwMode="auto">
          <a:xfrm>
            <a:off x="7106359" y="2472971"/>
            <a:ext cx="1232080" cy="450761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开始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7075023" y="4451948"/>
            <a:ext cx="1294750" cy="1279378"/>
            <a:chOff x="7740203" y="3859292"/>
            <a:chExt cx="1294750" cy="1279378"/>
          </a:xfrm>
        </p:grpSpPr>
        <p:grpSp>
          <p:nvGrpSpPr>
            <p:cNvPr id="24" name="组合 23"/>
            <p:cNvGrpSpPr/>
            <p:nvPr/>
          </p:nvGrpSpPr>
          <p:grpSpPr>
            <a:xfrm>
              <a:off x="7740203" y="3859292"/>
              <a:ext cx="1294750" cy="1279378"/>
              <a:chOff x="2251292" y="1368434"/>
              <a:chExt cx="1672530" cy="1672530"/>
            </a:xfrm>
          </p:grpSpPr>
          <p:sp>
            <p:nvSpPr>
              <p:cNvPr id="26" name="形状 25"/>
              <p:cNvSpPr/>
              <p:nvPr/>
            </p:nvSpPr>
            <p:spPr>
              <a:xfrm>
                <a:off x="2251292" y="1368434"/>
                <a:ext cx="1672530" cy="1672530"/>
              </a:xfrm>
              <a:prstGeom prst="gear9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7" name="形状 4"/>
              <p:cNvSpPr/>
              <p:nvPr/>
            </p:nvSpPr>
            <p:spPr>
              <a:xfrm>
                <a:off x="2587545" y="1760216"/>
                <a:ext cx="1000024" cy="8597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9370" tIns="39370" rIns="39370" bIns="39370" numCol="1" spcCol="1270" anchor="ctr" anchorCtr="0">
                <a:noAutofit/>
              </a:bodyPr>
              <a:lstStyle/>
              <a:p>
                <a:pPr lvl="0" algn="ctr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3100" kern="1200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7969177" y="431623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循环体</a:t>
              </a:r>
              <a:endPara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8" name="圆角矩形 27"/>
          <p:cNvSpPr/>
          <p:nvPr/>
        </p:nvSpPr>
        <p:spPr bwMode="auto">
          <a:xfrm>
            <a:off x="7122359" y="6104978"/>
            <a:ext cx="1232080" cy="450761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结束</a:t>
            </a:r>
          </a:p>
        </p:txBody>
      </p:sp>
      <p:cxnSp>
        <p:nvCxnSpPr>
          <p:cNvPr id="29" name="直接箭头连接符 28"/>
          <p:cNvCxnSpPr>
            <a:stCxn id="22" idx="2"/>
          </p:cNvCxnSpPr>
          <p:nvPr/>
        </p:nvCxnSpPr>
        <p:spPr bwMode="auto">
          <a:xfrm flipH="1">
            <a:off x="7722398" y="2923732"/>
            <a:ext cx="1" cy="53034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接箭头连接符 29"/>
          <p:cNvCxnSpPr>
            <a:endCxn id="26" idx="8"/>
          </p:cNvCxnSpPr>
          <p:nvPr/>
        </p:nvCxnSpPr>
        <p:spPr bwMode="auto">
          <a:xfrm>
            <a:off x="7722397" y="3871878"/>
            <a:ext cx="1" cy="58551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肘形连接符 33"/>
          <p:cNvCxnSpPr>
            <a:stCxn id="26" idx="1"/>
            <a:endCxn id="21" idx="3"/>
          </p:cNvCxnSpPr>
          <p:nvPr/>
        </p:nvCxnSpPr>
        <p:spPr bwMode="auto">
          <a:xfrm flipV="1">
            <a:off x="8354439" y="3687840"/>
            <a:ext cx="99909" cy="1293338"/>
          </a:xfrm>
          <a:prstGeom prst="bentConnector3">
            <a:avLst>
              <a:gd name="adj1" fmla="val 689745"/>
            </a:avLst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直接箭头连接符 40"/>
          <p:cNvCxnSpPr>
            <a:endCxn id="28" idx="0"/>
          </p:cNvCxnSpPr>
          <p:nvPr/>
        </p:nvCxnSpPr>
        <p:spPr bwMode="auto">
          <a:xfrm>
            <a:off x="7722397" y="5566522"/>
            <a:ext cx="16002" cy="5384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矩形 14"/>
          <p:cNvSpPr/>
          <p:nvPr/>
        </p:nvSpPr>
        <p:spPr bwMode="auto">
          <a:xfrm>
            <a:off x="7337068" y="1501194"/>
            <a:ext cx="742682" cy="467534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中国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8079750" y="1501194"/>
            <a:ext cx="742682" cy="467534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日本</a:t>
            </a:r>
          </a:p>
        </p:txBody>
      </p:sp>
      <p:sp>
        <p:nvSpPr>
          <p:cNvPr id="17" name="矩形 16"/>
          <p:cNvSpPr/>
          <p:nvPr/>
        </p:nvSpPr>
        <p:spPr bwMode="auto">
          <a:xfrm>
            <a:off x="8822432" y="1501194"/>
            <a:ext cx="742682" cy="467534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韩国</a:t>
            </a:r>
          </a:p>
        </p:txBody>
      </p:sp>
      <p:sp>
        <p:nvSpPr>
          <p:cNvPr id="18" name="矩形 17"/>
          <p:cNvSpPr/>
          <p:nvPr/>
        </p:nvSpPr>
        <p:spPr bwMode="auto">
          <a:xfrm>
            <a:off x="9565114" y="1501194"/>
            <a:ext cx="742682" cy="467534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越南</a:t>
            </a:r>
          </a:p>
        </p:txBody>
      </p:sp>
      <p:sp>
        <p:nvSpPr>
          <p:cNvPr id="35" name="矩形 34"/>
          <p:cNvSpPr/>
          <p:nvPr/>
        </p:nvSpPr>
        <p:spPr bwMode="auto">
          <a:xfrm>
            <a:off x="7337068" y="1501194"/>
            <a:ext cx="742682" cy="4675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中国</a:t>
            </a:r>
          </a:p>
        </p:txBody>
      </p:sp>
      <p:sp>
        <p:nvSpPr>
          <p:cNvPr id="36" name="矩形 35"/>
          <p:cNvSpPr/>
          <p:nvPr/>
        </p:nvSpPr>
        <p:spPr bwMode="auto">
          <a:xfrm>
            <a:off x="8079750" y="1501194"/>
            <a:ext cx="742682" cy="4675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日本</a:t>
            </a:r>
          </a:p>
        </p:txBody>
      </p:sp>
      <p:sp>
        <p:nvSpPr>
          <p:cNvPr id="37" name="矩形 36"/>
          <p:cNvSpPr/>
          <p:nvPr/>
        </p:nvSpPr>
        <p:spPr bwMode="auto">
          <a:xfrm>
            <a:off x="8822432" y="1501194"/>
            <a:ext cx="742682" cy="4675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韩国</a:t>
            </a:r>
          </a:p>
        </p:txBody>
      </p:sp>
      <p:sp>
        <p:nvSpPr>
          <p:cNvPr id="38" name="矩形 37"/>
          <p:cNvSpPr/>
          <p:nvPr/>
        </p:nvSpPr>
        <p:spPr bwMode="auto">
          <a:xfrm>
            <a:off x="9565114" y="1501194"/>
            <a:ext cx="742682" cy="4675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越南</a:t>
            </a:r>
          </a:p>
        </p:txBody>
      </p:sp>
      <p:sp>
        <p:nvSpPr>
          <p:cNvPr id="31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2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3" name="文本框 9"/>
          <p:cNvSpPr>
            <a:spLocks noChangeArrowheads="1"/>
          </p:cNvSpPr>
          <p:nvPr/>
        </p:nvSpPr>
        <p:spPr bwMode="auto">
          <a:xfrm>
            <a:off x="8782564" y="239042"/>
            <a:ext cx="21729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4.3.4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foreach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循环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05225" y="862325"/>
            <a:ext cx="4865275" cy="5849754"/>
            <a:chOff x="2006219" y="2147089"/>
            <a:chExt cx="11756736" cy="1580132"/>
          </a:xfrm>
          <a:solidFill>
            <a:srgbClr val="1E3A1A"/>
          </a:solidFill>
        </p:grpSpPr>
        <p:sp>
          <p:nvSpPr>
            <p:cNvPr id="44" name="圆角矩形 6"/>
            <p:cNvSpPr>
              <a:spLocks noChangeArrowheads="1"/>
            </p:cNvSpPr>
            <p:nvPr/>
          </p:nvSpPr>
          <p:spPr bwMode="auto">
            <a:xfrm>
              <a:off x="2006219" y="2147089"/>
              <a:ext cx="11756736" cy="1580132"/>
            </a:xfrm>
            <a:prstGeom prst="roundRect">
              <a:avLst>
                <a:gd name="adj" fmla="val 3139"/>
              </a:avLst>
            </a:prstGeom>
            <a:grpFill/>
            <a:ln w="12700">
              <a:solidFill>
                <a:srgbClr val="0E8146"/>
              </a:solidFill>
              <a:bevel/>
              <a:headEnd/>
              <a:tailEnd/>
            </a:ln>
            <a:extLst/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endParaRPr lang="zh-CN" altLang="zh-CN" dirty="0">
                <a:solidFill>
                  <a:srgbClr val="FFFFFF"/>
                </a:solidFill>
              </a:endParaRPr>
            </a:p>
          </p:txBody>
        </p:sp>
        <p:pic>
          <p:nvPicPr>
            <p:cNvPr id="45" name="图片 1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83289" y="2149481"/>
              <a:ext cx="2084350" cy="2333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文本框 1"/>
          <p:cNvSpPr txBox="1"/>
          <p:nvPr/>
        </p:nvSpPr>
        <p:spPr>
          <a:xfrm>
            <a:off x="478502" y="1894677"/>
            <a:ext cx="462689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遍历输出数组中的每一个元素</a:t>
            </a:r>
            <a:r>
              <a:rPr lang="zh-CN" altLang="en-US" sz="2000" dirty="0" smtClean="0">
                <a:solidFill>
                  <a:schemeClr val="bg1"/>
                </a:solidFill>
              </a:rPr>
              <a:t>值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+mn-lt"/>
              </a:rPr>
              <a:t>&lt;?</a:t>
            </a:r>
            <a:r>
              <a:rPr lang="en-US" altLang="zh-CN" sz="2000" dirty="0" err="1">
                <a:solidFill>
                  <a:srgbClr val="FF0000"/>
                </a:solidFill>
                <a:latin typeface="+mn-lt"/>
              </a:rPr>
              <a:t>php</a:t>
            </a:r>
            <a:endParaRPr lang="zh-CN" altLang="zh-CN" sz="2000" dirty="0">
              <a:solidFill>
                <a:srgbClr val="FF0000"/>
              </a:solidFill>
              <a:latin typeface="+mn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b="1" dirty="0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 </a:t>
            </a:r>
            <a:r>
              <a:rPr lang="zh-CN" altLang="zh-CN" sz="2000" dirty="0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pl-PL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$a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lang="en-US" altLang="zh-CN" sz="2000" dirty="0">
                <a:solidFill>
                  <a:schemeClr val="accent6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array</a:t>
            </a:r>
            <a:r>
              <a:rPr lang="en-US" altLang="zh-CN" sz="2000" dirty="0" smtClean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(“</a:t>
            </a:r>
            <a:r>
              <a:rPr lang="zh-CN" altLang="zh-CN" sz="2000" dirty="0" smtClean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中国</a:t>
            </a:r>
            <a:r>
              <a:rPr lang="en-US" altLang="zh-CN" sz="2000" dirty="0" smtClean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”,“</a:t>
            </a:r>
            <a:r>
              <a:rPr lang="zh-CN" altLang="zh-CN" sz="2000" dirty="0" smtClean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日本</a:t>
            </a:r>
            <a:r>
              <a:rPr lang="en-US" altLang="zh-CN" sz="2000" dirty="0" smtClean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”,“</a:t>
            </a:r>
            <a:r>
              <a:rPr lang="zh-CN" altLang="zh-CN" sz="2000" dirty="0" smtClean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韩国</a:t>
            </a:r>
            <a:r>
              <a:rPr lang="en-US" altLang="zh-CN" sz="2000" dirty="0" smtClean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”,“</a:t>
            </a:r>
            <a:r>
              <a:rPr lang="zh-CN" altLang="en-US" sz="2000" dirty="0" smtClean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越南</a:t>
            </a:r>
            <a:r>
              <a:rPr lang="en-US" altLang="zh-CN" sz="2000" dirty="0" smtClean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");</a:t>
            </a:r>
            <a:endParaRPr lang="zh-CN" altLang="zh-CN" sz="2000" dirty="0">
              <a:solidFill>
                <a:srgbClr val="FFFF00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</a:t>
            </a:r>
            <a:r>
              <a:rPr lang="en-US" altLang="zh-CN" sz="2000" dirty="0" smtClean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</a:t>
            </a:r>
            <a:r>
              <a:rPr lang="en-US" altLang="zh-CN" sz="2000" dirty="0" err="1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lang="en-US" altLang="zh-CN" sz="2000" dirty="0">
                <a:solidFill>
                  <a:srgbClr val="FFFF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1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zh-CN" altLang="zh-CN" sz="2000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foreach</a:t>
            </a: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altLang="zh-CN" sz="2000" dirty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$a</a:t>
            </a: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solidFill>
                  <a:schemeClr val="accent6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as</a:t>
            </a: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$value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zh-CN" altLang="zh-CN" sz="2000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{</a:t>
            </a:r>
            <a:endParaRPr lang="zh-CN" altLang="zh-CN" sz="2000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echo "</a:t>
            </a:r>
            <a:r>
              <a:rPr lang="zh-CN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第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".</a:t>
            </a:r>
            <a:r>
              <a:rPr lang="en-US" altLang="zh-CN" sz="2000" dirty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</a:t>
            </a:r>
            <a:r>
              <a:rPr lang="en-US" altLang="zh-CN" sz="2000" dirty="0" err="1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."</a:t>
            </a:r>
            <a:r>
              <a:rPr lang="zh-CN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位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:";</a:t>
            </a:r>
            <a:endParaRPr lang="zh-CN" altLang="zh-CN" sz="2000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echo</a:t>
            </a: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$value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."&lt;</a:t>
            </a:r>
            <a:r>
              <a:rPr lang="en-US" altLang="zh-CN" sz="2000" dirty="0" err="1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br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&gt;";</a:t>
            </a:r>
            <a:endParaRPr lang="zh-CN" altLang="zh-CN" sz="2000" dirty="0">
              <a:solidFill>
                <a:schemeClr val="bg1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en-US" altLang="zh-CN" sz="2000" dirty="0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$</a:t>
            </a:r>
            <a:r>
              <a:rPr lang="en-US" altLang="zh-CN" sz="2000" dirty="0" err="1">
                <a:solidFill>
                  <a:srgbClr val="FF00FF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altLang="zh-CN" sz="2000" dirty="0" smtClean="0">
                <a:solidFill>
                  <a:schemeClr val="bg1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++;</a:t>
            </a:r>
            <a:r>
              <a:rPr lang="en-US" altLang="zh-CN" sz="1600" dirty="0" smtClean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altLang="zh-CN" sz="16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}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dirty="0" smtClean="0">
                <a:solidFill>
                  <a:srgbClr val="FF0000"/>
                </a:solidFill>
                <a:latin typeface="+mn-lt"/>
              </a:rPr>
              <a:t>?&gt;</a:t>
            </a:r>
            <a:endParaRPr lang="zh-CN" altLang="en-US" sz="2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65151" y="871180"/>
            <a:ext cx="2031325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程序运行演示动画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 bwMode="auto">
          <a:xfrm>
            <a:off x="6594386" y="1501194"/>
            <a:ext cx="742682" cy="467534"/>
          </a:xfrm>
          <a:prstGeom prst="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$a</a:t>
            </a:r>
            <a:endParaRPr lang="zh-CN" altLang="en-US" dirty="0">
              <a:solidFill>
                <a:schemeClr val="bg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058400" y="3302000"/>
            <a:ext cx="128270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中国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10058400" y="3671332"/>
            <a:ext cx="128270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日本</a:t>
            </a:r>
            <a:endParaRPr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10058400" y="4064501"/>
            <a:ext cx="128270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韩国</a:t>
            </a:r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10058400" y="4433833"/>
            <a:ext cx="128270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越南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98555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 tmFilter="0,0; .5, 1; 1, 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 tmFilter="0,0; .5, 1; 1, 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25"/>
                            </p:stCondLst>
                            <p:childTnLst>
                              <p:par>
                                <p:cTn id="3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 tmFilter="0,0; .5, 1; 1, 1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75"/>
                            </p:stCondLst>
                            <p:childTnLst>
                              <p:par>
                                <p:cTn id="3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 tmFilter="0,0; .5, 1; 1, 1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375"/>
                            </p:stCondLst>
                            <p:childTnLst>
                              <p:par>
                                <p:cTn id="4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 tmFilter="0,0; .5, 1; 1, 1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25"/>
                            </p:stCondLst>
                            <p:childTnLst>
                              <p:par>
                                <p:cTn id="5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 tmFilter="0,0; .5, 1; 1, 1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50"/>
                            </p:stCondLst>
                            <p:childTnLst>
                              <p:par>
                                <p:cTn id="6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 tmFilter="0,0; .5, 1; 1, 1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925"/>
                            </p:stCondLst>
                            <p:childTnLst>
                              <p:par>
                                <p:cTn id="7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50" tmFilter="0,0; .5, 1; 1, 1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300"/>
                            </p:stCondLst>
                            <p:childTnLst>
                              <p:par>
                                <p:cTn id="7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50" tmFilter="0,0; .5, 1; 1, 1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000"/>
                            </p:stCondLst>
                            <p:childTnLst>
                              <p:par>
                                <p:cTn id="13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0.03047 0.28472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0"/>
                            </p:stCondLst>
                            <p:childTnLst>
                              <p:par>
                                <p:cTn id="1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5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6000"/>
                            </p:stCondLst>
                            <p:childTnLst>
                              <p:par>
                                <p:cTn id="14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800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8000"/>
                            </p:stCondLst>
                            <p:childTnLst>
                              <p:par>
                                <p:cTn id="1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8500"/>
                            </p:stCondLst>
                            <p:childTnLst>
                              <p:par>
                                <p:cTn id="15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5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9500"/>
                            </p:stCondLst>
                            <p:childTnLst>
                              <p:par>
                                <p:cTn id="16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L -0.02956 0.28241 " pathEditMode="relative" rAng="0" ptsTypes="AA">
                                      <p:cBhvr>
                                        <p:cTn id="16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4500"/>
                            </p:stCondLst>
                            <p:childTnLst>
                              <p:par>
                                <p:cTn id="18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8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8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7.40741E-7 L -0.0905 0.28241 " pathEditMode="relative" rAng="0" ptsTypes="AA">
                                      <p:cBhvr>
                                        <p:cTn id="19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1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7500"/>
                            </p:stCondLst>
                            <p:childTnLst>
                              <p:par>
                                <p:cTn id="1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8000"/>
                            </p:stCondLst>
                            <p:childTnLst>
                              <p:par>
                                <p:cTn id="19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0000"/>
                            </p:stCondLst>
                            <p:childTnLst>
                              <p:par>
                                <p:cTn id="2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0000"/>
                            </p:stCondLst>
                            <p:childTnLst>
                              <p:par>
                                <p:cTn id="20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20500"/>
                            </p:stCondLst>
                            <p:childTnLst>
                              <p:par>
                                <p:cTn id="21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1500"/>
                            </p:stCondLst>
                            <p:childTnLst>
                              <p:par>
                                <p:cTn id="2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7.40741E-7 L -0.15143 0.28241 " pathEditMode="relative" rAng="0" ptsTypes="AA">
                                      <p:cBhvr>
                                        <p:cTn id="21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78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23500"/>
                            </p:stCondLst>
                            <p:childTnLst>
                              <p:par>
                                <p:cTn id="2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24000"/>
                            </p:stCondLst>
                            <p:childTnLst>
                              <p:par>
                                <p:cTn id="22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26000"/>
                            </p:stCondLst>
                            <p:childTnLst>
                              <p:par>
                                <p:cTn id="2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6000"/>
                            </p:stCondLst>
                            <p:childTnLst>
                              <p:par>
                                <p:cTn id="2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6500"/>
                            </p:stCondLst>
                            <p:childTnLst>
                              <p:par>
                                <p:cTn id="2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15" grpId="0" animBg="1"/>
      <p:bldP spid="16" grpId="0" animBg="1"/>
      <p:bldP spid="17" grpId="0" animBg="1"/>
      <p:bldP spid="18" grpId="0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2" grpId="0" build="p"/>
      <p:bldP spid="14" grpId="0" animBg="1"/>
      <p:bldP spid="6" grpId="0" animBg="1"/>
      <p:bldP spid="46" grpId="0" animBg="1"/>
      <p:bldP spid="47" grpId="0" animBg="1"/>
      <p:bldP spid="4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 bwMode="auto">
          <a:xfrm>
            <a:off x="8047926" y="1619638"/>
            <a:ext cx="744425" cy="36939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k</a:t>
            </a:r>
            <a:endParaRPr lang="zh-CN" altLang="en-US" dirty="0">
              <a:solidFill>
                <a:schemeClr val="bg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8792351" y="1619638"/>
            <a:ext cx="744425" cy="36939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w</a:t>
            </a:r>
            <a:endParaRPr lang="zh-CN" altLang="en-US" dirty="0">
              <a:solidFill>
                <a:schemeClr val="bg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9555909" y="1619638"/>
            <a:ext cx="744425" cy="36939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x</a:t>
            </a:r>
            <a:endParaRPr lang="zh-CN" altLang="en-US" dirty="0">
              <a:solidFill>
                <a:schemeClr val="bg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10300334" y="1619638"/>
            <a:ext cx="744425" cy="36939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m</a:t>
            </a:r>
            <a:endParaRPr lang="zh-CN" altLang="en-US" dirty="0">
              <a:solidFill>
                <a:schemeClr val="bg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9140819" y="213868"/>
            <a:ext cx="21852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4.3.4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foreach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循环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矩形 33"/>
          <p:cNvSpPr>
            <a:spLocks noChangeArrowheads="1"/>
          </p:cNvSpPr>
          <p:nvPr/>
        </p:nvSpPr>
        <p:spPr bwMode="auto">
          <a:xfrm>
            <a:off x="723772" y="1103689"/>
            <a:ext cx="4775507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/>
              <a:t>语法格式二：</a:t>
            </a:r>
            <a:endParaRPr lang="zh-CN" altLang="en-US" sz="2400" dirty="0"/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Foreach(</a:t>
            </a:r>
            <a:r>
              <a:rPr lang="zh-CN" altLang="en-US" sz="2400" dirty="0">
                <a:solidFill>
                  <a:srgbClr val="FF0000"/>
                </a:solidFill>
              </a:rPr>
              <a:t>数组名 </a:t>
            </a:r>
            <a:r>
              <a:rPr lang="en-US" altLang="zh-CN" sz="2400" dirty="0">
                <a:solidFill>
                  <a:srgbClr val="FF0000"/>
                </a:solidFill>
              </a:rPr>
              <a:t>as </a:t>
            </a:r>
            <a:r>
              <a:rPr lang="zh-CN" altLang="en-US" sz="2400" dirty="0">
                <a:solidFill>
                  <a:srgbClr val="FF0000"/>
                </a:solidFill>
              </a:rPr>
              <a:t>键名变量</a:t>
            </a:r>
            <a:r>
              <a:rPr lang="en-US" altLang="zh-CN" sz="2400" dirty="0">
                <a:solidFill>
                  <a:srgbClr val="FF0000"/>
                </a:solidFill>
              </a:rPr>
              <a:t>=&gt;</a:t>
            </a:r>
            <a:r>
              <a:rPr lang="zh-CN" altLang="en-US" sz="2400" dirty="0">
                <a:solidFill>
                  <a:srgbClr val="FF0000"/>
                </a:solidFill>
              </a:rPr>
              <a:t>键值变量</a:t>
            </a:r>
            <a:r>
              <a:rPr lang="en-US" altLang="zh-CN" sz="2400" dirty="0" smtClean="0">
                <a:solidFill>
                  <a:srgbClr val="FF0000"/>
                </a:solidFill>
              </a:rPr>
              <a:t>)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0000"/>
                </a:solidFill>
              </a:rPr>
              <a:t>    {</a:t>
            </a:r>
            <a:r>
              <a:rPr lang="zh-CN" altLang="en-US" sz="2400" dirty="0">
                <a:solidFill>
                  <a:srgbClr val="FF0000"/>
                </a:solidFill>
              </a:rPr>
              <a:t>循环体</a:t>
            </a:r>
            <a:r>
              <a:rPr lang="en-US" altLang="zh-CN" sz="2400" dirty="0" smtClean="0">
                <a:solidFill>
                  <a:srgbClr val="FF0000"/>
                </a:solidFill>
              </a:rPr>
              <a:t>}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400" dirty="0"/>
              <a:t>这种格式适合于关联数组，其运行原理与第一种格式相同，但每一次循环会将数组中当前元素的键名赋给“键名变量”，当前元素的值即赋给“键值变量”。</a:t>
            </a:r>
            <a:endParaRPr lang="en-US" altLang="zh-CN" sz="2400" dirty="0" smtClean="0"/>
          </a:p>
        </p:txBody>
      </p:sp>
      <p:sp>
        <p:nvSpPr>
          <p:cNvPr id="3" name="矩形 2"/>
          <p:cNvSpPr/>
          <p:nvPr/>
        </p:nvSpPr>
        <p:spPr bwMode="auto">
          <a:xfrm>
            <a:off x="7293736" y="1103689"/>
            <a:ext cx="742682" cy="467534"/>
          </a:xfrm>
          <a:prstGeom prst="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$A</a:t>
            </a:r>
            <a:endParaRPr lang="zh-CN" altLang="en-US" dirty="0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8036418" y="1103689"/>
            <a:ext cx="742682" cy="467534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1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8779100" y="1103689"/>
            <a:ext cx="742682" cy="467534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3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9521782" y="1103689"/>
            <a:ext cx="742682" cy="467534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8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0264464" y="1103689"/>
            <a:ext cx="742682" cy="467534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6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518400" y="3196268"/>
            <a:ext cx="1635298" cy="467534"/>
            <a:chOff x="7298348" y="2732628"/>
            <a:chExt cx="1635298" cy="467534"/>
          </a:xfrm>
        </p:grpSpPr>
        <p:sp>
          <p:nvSpPr>
            <p:cNvPr id="27" name="矩形 26"/>
            <p:cNvSpPr/>
            <p:nvPr/>
          </p:nvSpPr>
          <p:spPr bwMode="auto">
            <a:xfrm>
              <a:off x="7298348" y="2732628"/>
              <a:ext cx="892616" cy="467534"/>
            </a:xfrm>
            <a:prstGeom prst="rect">
              <a:avLst/>
            </a:prstGeom>
            <a:solidFill>
              <a:schemeClr val="accent2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rPr>
                <a:t>键名</a:t>
              </a:r>
              <a:endParaRPr lang="zh-CN" altLang="en-US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8190964" y="2732628"/>
              <a:ext cx="742682" cy="467534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22" name="圆角矩形 21"/>
          <p:cNvSpPr/>
          <p:nvPr/>
        </p:nvSpPr>
        <p:spPr bwMode="auto">
          <a:xfrm>
            <a:off x="7805709" y="2215166"/>
            <a:ext cx="1232080" cy="450761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开始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7774373" y="4194143"/>
            <a:ext cx="1294750" cy="1279378"/>
            <a:chOff x="7740203" y="3859292"/>
            <a:chExt cx="1294750" cy="1279378"/>
          </a:xfrm>
        </p:grpSpPr>
        <p:grpSp>
          <p:nvGrpSpPr>
            <p:cNvPr id="32" name="组合 31"/>
            <p:cNvGrpSpPr/>
            <p:nvPr/>
          </p:nvGrpSpPr>
          <p:grpSpPr>
            <a:xfrm>
              <a:off x="7740203" y="3859292"/>
              <a:ext cx="1294750" cy="1279378"/>
              <a:chOff x="2251292" y="1368434"/>
              <a:chExt cx="1672530" cy="1672530"/>
            </a:xfrm>
          </p:grpSpPr>
          <p:sp>
            <p:nvSpPr>
              <p:cNvPr id="33" name="形状 32"/>
              <p:cNvSpPr/>
              <p:nvPr/>
            </p:nvSpPr>
            <p:spPr>
              <a:xfrm>
                <a:off x="2251292" y="1368434"/>
                <a:ext cx="1672530" cy="1672530"/>
              </a:xfrm>
              <a:prstGeom prst="gear9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4" name="形状 4"/>
              <p:cNvSpPr/>
              <p:nvPr/>
            </p:nvSpPr>
            <p:spPr>
              <a:xfrm>
                <a:off x="2587545" y="1760216"/>
                <a:ext cx="1000024" cy="8597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9370" tIns="39370" rIns="39370" bIns="39370" numCol="1" spcCol="1270" anchor="ctr" anchorCtr="0">
                <a:noAutofit/>
              </a:bodyPr>
              <a:lstStyle/>
              <a:p>
                <a:pPr lvl="0" algn="ctr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3100" kern="1200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7969177" y="431623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循环体</a:t>
              </a:r>
              <a:endPara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41" name="圆角矩形 40"/>
          <p:cNvSpPr/>
          <p:nvPr/>
        </p:nvSpPr>
        <p:spPr bwMode="auto">
          <a:xfrm>
            <a:off x="7821709" y="5847173"/>
            <a:ext cx="1232080" cy="450761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结束</a:t>
            </a:r>
          </a:p>
        </p:txBody>
      </p:sp>
      <p:cxnSp>
        <p:nvCxnSpPr>
          <p:cNvPr id="30" name="直接箭头连接符 29"/>
          <p:cNvCxnSpPr>
            <a:stCxn id="22" idx="2"/>
          </p:cNvCxnSpPr>
          <p:nvPr/>
        </p:nvCxnSpPr>
        <p:spPr bwMode="auto">
          <a:xfrm flipH="1">
            <a:off x="8421748" y="2665927"/>
            <a:ext cx="1" cy="53034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接箭头连接符 34"/>
          <p:cNvCxnSpPr>
            <a:endCxn id="33" idx="8"/>
          </p:cNvCxnSpPr>
          <p:nvPr/>
        </p:nvCxnSpPr>
        <p:spPr bwMode="auto">
          <a:xfrm>
            <a:off x="8421747" y="3614073"/>
            <a:ext cx="1" cy="58551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肘形连接符 45"/>
          <p:cNvCxnSpPr>
            <a:stCxn id="33" idx="1"/>
            <a:endCxn id="28" idx="3"/>
          </p:cNvCxnSpPr>
          <p:nvPr/>
        </p:nvCxnSpPr>
        <p:spPr bwMode="auto">
          <a:xfrm flipV="1">
            <a:off x="9053789" y="3430035"/>
            <a:ext cx="99909" cy="1293338"/>
          </a:xfrm>
          <a:prstGeom prst="bentConnector3">
            <a:avLst>
              <a:gd name="adj1" fmla="val 689745"/>
            </a:avLst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矩形 12"/>
          <p:cNvSpPr/>
          <p:nvPr/>
        </p:nvSpPr>
        <p:spPr bwMode="auto">
          <a:xfrm>
            <a:off x="8036418" y="1103689"/>
            <a:ext cx="742682" cy="4675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1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8779100" y="1103689"/>
            <a:ext cx="742682" cy="4675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3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9521782" y="1103689"/>
            <a:ext cx="742682" cy="4675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8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10264464" y="1103689"/>
            <a:ext cx="742682" cy="4675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6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49" name="直接箭头连接符 48"/>
          <p:cNvCxnSpPr>
            <a:endCxn id="41" idx="0"/>
          </p:cNvCxnSpPr>
          <p:nvPr/>
        </p:nvCxnSpPr>
        <p:spPr bwMode="auto">
          <a:xfrm>
            <a:off x="8421747" y="5308717"/>
            <a:ext cx="16002" cy="5384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矩形 41"/>
          <p:cNvSpPr/>
          <p:nvPr/>
        </p:nvSpPr>
        <p:spPr bwMode="auto">
          <a:xfrm>
            <a:off x="8047926" y="1603453"/>
            <a:ext cx="744425" cy="369390"/>
          </a:xfrm>
          <a:prstGeom prst="rect">
            <a:avLst/>
          </a:prstGeom>
          <a:solidFill>
            <a:srgbClr val="FF6600"/>
          </a:solidFill>
          <a:ln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k</a:t>
            </a:r>
            <a:endParaRPr lang="zh-CN" altLang="en-US" dirty="0">
              <a:solidFill>
                <a:schemeClr val="bg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8792351" y="1603453"/>
            <a:ext cx="744425" cy="369390"/>
          </a:xfrm>
          <a:prstGeom prst="rect">
            <a:avLst/>
          </a:prstGeom>
          <a:solidFill>
            <a:srgbClr val="FF6600"/>
          </a:solidFill>
          <a:ln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w</a:t>
            </a:r>
            <a:endParaRPr lang="zh-CN" altLang="en-US" dirty="0">
              <a:solidFill>
                <a:schemeClr val="bg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9555909" y="1603453"/>
            <a:ext cx="744425" cy="369390"/>
          </a:xfrm>
          <a:prstGeom prst="rect">
            <a:avLst/>
          </a:prstGeom>
          <a:solidFill>
            <a:srgbClr val="FF6600"/>
          </a:solidFill>
          <a:ln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x</a:t>
            </a:r>
            <a:endParaRPr lang="zh-CN" altLang="en-US" dirty="0">
              <a:solidFill>
                <a:schemeClr val="bg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10300334" y="1603453"/>
            <a:ext cx="744425" cy="369390"/>
          </a:xfrm>
          <a:prstGeom prst="rect">
            <a:avLst/>
          </a:prstGeom>
          <a:solidFill>
            <a:srgbClr val="FF6600"/>
          </a:solidFill>
          <a:ln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</a:rPr>
              <a:t>m</a:t>
            </a:r>
            <a:endParaRPr lang="zh-CN" altLang="en-US" dirty="0">
              <a:solidFill>
                <a:schemeClr val="bg1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5864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9259E-6 L 0.03047 0.3053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" y="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-0.03425 0.2391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9" y="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-0.02956 0.30532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15255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L -0.09518 0.24004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66" y="1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1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500"/>
                            </p:stCondLst>
                            <p:childTnLst>
                              <p:par>
                                <p:cTn id="6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3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4000"/>
                            </p:stCondLst>
                            <p:childTnLst>
                              <p:par>
                                <p:cTn id="7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0"/>
                            </p:stCondLst>
                            <p:childTnLst>
                              <p:par>
                                <p:cTn id="7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0905 0.30532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1" y="15255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15781 0.24004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1" y="1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70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7500"/>
                            </p:stCondLst>
                            <p:childTnLst>
                              <p:par>
                                <p:cTn id="8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9500"/>
                            </p:stCondLst>
                            <p:childTnLst>
                              <p:par>
                                <p:cTn id="9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0"/>
                            </p:stCondLst>
                            <p:childTnLst>
                              <p:par>
                                <p:cTn id="9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1000"/>
                            </p:stCondLst>
                            <p:childTnLst>
                              <p:par>
                                <p:cTn id="10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-0.15144 0.30532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78" y="15255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85185E-6 L -0.21888 0.24004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51" y="1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3000"/>
                            </p:stCondLst>
                            <p:childTnLst>
                              <p:par>
                                <p:cTn id="1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3500"/>
                            </p:stCondLst>
                            <p:childTnLst>
                              <p:par>
                                <p:cTn id="11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500"/>
                            </p:stCondLst>
                            <p:childTnLst>
                              <p:par>
                                <p:cTn id="1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6000"/>
                            </p:stCondLst>
                            <p:childTnLst>
                              <p:par>
                                <p:cTn id="1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1" grpId="0" animBg="1"/>
      <p:bldP spid="13" grpId="0" animBg="1"/>
      <p:bldP spid="14" grpId="0" animBg="1"/>
      <p:bldP spid="15" grpId="0" animBg="1"/>
      <p:bldP spid="16" grpId="0" animBg="1"/>
      <p:bldP spid="42" grpId="0" animBg="1"/>
      <p:bldP spid="44" grpId="0" animBg="1"/>
      <p:bldP spid="45" grpId="0" animBg="1"/>
      <p:bldP spid="4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3"/>
          <p:cNvSpPr>
            <a:spLocks noChangeArrowheads="1"/>
          </p:cNvSpPr>
          <p:nvPr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任意多边形 6"/>
          <p:cNvSpPr>
            <a:spLocks noChangeArrowheads="1"/>
          </p:cNvSpPr>
          <p:nvPr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4751389" y="2451397"/>
            <a:ext cx="43396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嵌套循环结构</a:t>
            </a:r>
            <a:endParaRPr lang="zh-CN" altLang="en-US" sz="5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3316406" y="2620963"/>
            <a:ext cx="1125647" cy="663575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4.4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102" name="文本框 10"/>
          <p:cNvSpPr>
            <a:spLocks noChangeArrowheads="1"/>
          </p:cNvSpPr>
          <p:nvPr/>
        </p:nvSpPr>
        <p:spPr bwMode="auto">
          <a:xfrm>
            <a:off x="618360" y="83494"/>
            <a:ext cx="41264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PHP</a:t>
            </a:r>
            <a:r>
              <a:rPr lang="zh-CN" altLang="en-US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程序设计基础教程</a:t>
            </a:r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0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animBg="1"/>
      <p:bldP spid="410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_任意多边形 8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PA_任意多边形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PA_文本框 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0819" y="213868"/>
            <a:ext cx="21852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PA_图片 3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PA_文本框 1"/>
          <p:cNvSpPr txBox="1"/>
          <p:nvPr>
            <p:custDataLst>
              <p:tags r:id="rId5"/>
            </p:custDataLst>
          </p:nvPr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4.4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、嵌套循环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PA_矩形 3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23772" y="1103689"/>
            <a:ext cx="4775507" cy="389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2400" dirty="0"/>
              <a:t>在一个循环结构的循环体内，包含另一个循环结构，称为嵌套循环。嵌套循环可以有多层，如</a:t>
            </a:r>
            <a:r>
              <a:rPr lang="en-US" altLang="zh-CN" sz="2400" dirty="0"/>
              <a:t>A</a:t>
            </a:r>
            <a:r>
              <a:rPr lang="zh-CN" altLang="en-US" sz="2400" dirty="0"/>
              <a:t>循环体内包含</a:t>
            </a:r>
            <a:r>
              <a:rPr lang="en-US" altLang="zh-CN" sz="2400" dirty="0"/>
              <a:t>B</a:t>
            </a:r>
            <a:r>
              <a:rPr lang="zh-CN" altLang="en-US" sz="2400" dirty="0"/>
              <a:t>循环，</a:t>
            </a:r>
            <a:r>
              <a:rPr lang="en-US" altLang="zh-CN" sz="2400" dirty="0"/>
              <a:t>B</a:t>
            </a:r>
            <a:r>
              <a:rPr lang="zh-CN" altLang="en-US" sz="2400" dirty="0"/>
              <a:t>循环体内又包含</a:t>
            </a:r>
            <a:r>
              <a:rPr lang="en-US" altLang="zh-CN" sz="2400" dirty="0"/>
              <a:t>C</a:t>
            </a:r>
            <a:r>
              <a:rPr lang="zh-CN" altLang="en-US" sz="2400" dirty="0"/>
              <a:t>循环。只有两层的嵌套循环称为双重循环，多于两层的嵌套循环称为多重循环。</a:t>
            </a:r>
            <a:endParaRPr lang="en-US" altLang="zh-CN" sz="2400" dirty="0" smtClean="0"/>
          </a:p>
        </p:txBody>
      </p:sp>
      <p:pic>
        <p:nvPicPr>
          <p:cNvPr id="80" name="图片 79"/>
          <p:cNvPicPr>
            <a:picLocks noChangeAspect="1"/>
          </p:cNvPicPr>
          <p:nvPr/>
        </p:nvPicPr>
        <p:blipFill>
          <a:blip r:embed="rId9">
            <a:clrChange>
              <a:clrFrom>
                <a:srgbClr val="FEF7D9"/>
              </a:clrFrom>
              <a:clrTo>
                <a:srgbClr val="FEF7D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028" y="739979"/>
            <a:ext cx="5840896" cy="584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660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_任意多边形 8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PA_任意多边形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PA_文本框 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0819" y="213868"/>
            <a:ext cx="21852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PA_图片 3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PA_文本框 1"/>
          <p:cNvSpPr txBox="1"/>
          <p:nvPr>
            <p:custDataLst>
              <p:tags r:id="rId5"/>
            </p:custDataLst>
          </p:nvPr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4.4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、嵌套循环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PA_矩形 3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77504" y="986390"/>
            <a:ext cx="10359121" cy="1682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2400" dirty="0"/>
              <a:t>理论上，可以任意重循环，但在实际应用中，出于程序复杂度的考虑，通常建议不超过三重循环，若循环的层次过多，应当重新设计算法，简化程序的复杂度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grpSp>
        <p:nvGrpSpPr>
          <p:cNvPr id="9" name="组合 8"/>
          <p:cNvGrpSpPr/>
          <p:nvPr/>
        </p:nvGrpSpPr>
        <p:grpSpPr>
          <a:xfrm>
            <a:off x="124115" y="1225689"/>
            <a:ext cx="932237" cy="917141"/>
            <a:chOff x="104010" y="1130023"/>
            <a:chExt cx="1705970" cy="1682985"/>
          </a:xfrm>
        </p:grpSpPr>
        <p:sp>
          <p:nvSpPr>
            <p:cNvPr id="10" name="等腰三角形 9"/>
            <p:cNvSpPr/>
            <p:nvPr/>
          </p:nvSpPr>
          <p:spPr bwMode="auto">
            <a:xfrm flipV="1">
              <a:off x="104010" y="1130023"/>
              <a:ext cx="1705970" cy="1682985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806870" y="1237636"/>
              <a:ext cx="300250" cy="1296538"/>
              <a:chOff x="3748453" y="3442769"/>
              <a:chExt cx="459738" cy="2139166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</p:grpSpPr>
          <p:sp>
            <p:nvSpPr>
              <p:cNvPr id="12" name="梯形 11"/>
              <p:cNvSpPr/>
              <p:nvPr/>
            </p:nvSpPr>
            <p:spPr bwMode="auto">
              <a:xfrm rot="10800000">
                <a:off x="3748453" y="3442769"/>
                <a:ext cx="459738" cy="1542818"/>
              </a:xfrm>
              <a:prstGeom prst="trapezoid">
                <a:avLst/>
              </a:prstGeom>
              <a:grpFill/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 bwMode="auto">
              <a:xfrm>
                <a:off x="3807725" y="5240741"/>
                <a:ext cx="341194" cy="341194"/>
              </a:xfrm>
              <a:prstGeom prst="ellipse">
                <a:avLst/>
              </a:prstGeom>
              <a:grpFill/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22" y="2597141"/>
            <a:ext cx="4959884" cy="372414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7490226" y="6095999"/>
            <a:ext cx="1486355" cy="45057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41047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_任意多边形 8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PA_任意多边形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PA_文本框 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0819" y="213868"/>
            <a:ext cx="21852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PA_图片 3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PA_文本框 1"/>
          <p:cNvSpPr txBox="1"/>
          <p:nvPr>
            <p:custDataLst>
              <p:tags r:id="rId5"/>
            </p:custDataLst>
          </p:nvPr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4.4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、嵌套循环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PA_矩形 3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99209" y="1793912"/>
            <a:ext cx="4554669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2400" dirty="0" smtClean="0"/>
              <a:t>任何两种循环结构，都可以互相嵌套。需要注意的是，无论如何组合嵌套，都必须保证每个循环体的独立性与完整性，不可与其它循环体出现交叉现象。</a:t>
            </a:r>
            <a:endParaRPr lang="en-US" altLang="zh-CN" sz="2400" dirty="0" smtClean="0"/>
          </a:p>
        </p:txBody>
      </p:sp>
      <p:grpSp>
        <p:nvGrpSpPr>
          <p:cNvPr id="9" name="组合 8"/>
          <p:cNvGrpSpPr/>
          <p:nvPr/>
        </p:nvGrpSpPr>
        <p:grpSpPr>
          <a:xfrm>
            <a:off x="124115" y="1225689"/>
            <a:ext cx="932237" cy="917141"/>
            <a:chOff x="104010" y="1130023"/>
            <a:chExt cx="1705970" cy="1682985"/>
          </a:xfrm>
        </p:grpSpPr>
        <p:sp>
          <p:nvSpPr>
            <p:cNvPr id="10" name="等腰三角形 9"/>
            <p:cNvSpPr/>
            <p:nvPr/>
          </p:nvSpPr>
          <p:spPr bwMode="auto">
            <a:xfrm flipV="1">
              <a:off x="104010" y="1130023"/>
              <a:ext cx="1705970" cy="1682985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806870" y="1237636"/>
              <a:ext cx="300250" cy="1296538"/>
              <a:chOff x="3748453" y="3442769"/>
              <a:chExt cx="459738" cy="2139166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</p:grpSpPr>
          <p:sp>
            <p:nvSpPr>
              <p:cNvPr id="12" name="梯形 11"/>
              <p:cNvSpPr/>
              <p:nvPr/>
            </p:nvSpPr>
            <p:spPr bwMode="auto">
              <a:xfrm rot="10800000">
                <a:off x="3748453" y="3442769"/>
                <a:ext cx="459738" cy="1542818"/>
              </a:xfrm>
              <a:prstGeom prst="trapezoid">
                <a:avLst/>
              </a:prstGeom>
              <a:grpFill/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 bwMode="auto">
              <a:xfrm>
                <a:off x="3807725" y="5240741"/>
                <a:ext cx="341194" cy="341194"/>
              </a:xfrm>
              <a:prstGeom prst="ellipse">
                <a:avLst/>
              </a:prstGeom>
              <a:grpFill/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4" name="矩形 3"/>
          <p:cNvSpPr/>
          <p:nvPr/>
        </p:nvSpPr>
        <p:spPr bwMode="auto">
          <a:xfrm>
            <a:off x="10233426" y="5473148"/>
            <a:ext cx="1486355" cy="45057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0" name="Rectangle 63"/>
          <p:cNvSpPr>
            <a:spLocks noChangeArrowheads="1"/>
          </p:cNvSpPr>
          <p:nvPr/>
        </p:nvSpPr>
        <p:spPr bwMode="auto">
          <a:xfrm>
            <a:off x="7657294" y="1038924"/>
            <a:ext cx="1244581" cy="41821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开始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Rectangle 64"/>
          <p:cNvSpPr>
            <a:spLocks noChangeArrowheads="1"/>
          </p:cNvSpPr>
          <p:nvPr/>
        </p:nvSpPr>
        <p:spPr bwMode="auto">
          <a:xfrm>
            <a:off x="7658226" y="6261267"/>
            <a:ext cx="1242716" cy="4172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000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结束</a:t>
            </a:r>
            <a:endParaRPr lang="zh-CN" sz="2000" kern="100" dirty="0">
              <a:solidFill>
                <a:schemeClr val="dk1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2" name="AutoShape 65"/>
          <p:cNvCxnSpPr>
            <a:cxnSpLocks noChangeShapeType="1"/>
            <a:stCxn id="20" idx="2"/>
            <a:endCxn id="29" idx="0"/>
          </p:cNvCxnSpPr>
          <p:nvPr/>
        </p:nvCxnSpPr>
        <p:spPr bwMode="auto">
          <a:xfrm flipH="1">
            <a:off x="8279584" y="1457139"/>
            <a:ext cx="1" cy="391418"/>
          </a:xfrm>
          <a:prstGeom prst="straightConnector1">
            <a:avLst/>
          </a:prstGeom>
          <a:ln w="38100">
            <a:headEnd/>
            <a:tailEnd type="triangle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AutoShape 72"/>
          <p:cNvSpPr>
            <a:spLocks noChangeArrowheads="1"/>
          </p:cNvSpPr>
          <p:nvPr/>
        </p:nvSpPr>
        <p:spPr bwMode="auto">
          <a:xfrm>
            <a:off x="7027545" y="1848557"/>
            <a:ext cx="2504078" cy="799179"/>
          </a:xfrm>
          <a:prstGeom prst="diamond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循环</a:t>
            </a:r>
            <a:r>
              <a:rPr lang="zh-CN" kern="1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条件</a:t>
            </a:r>
            <a:r>
              <a:rPr lang="en-US" altLang="zh-CN" kern="1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AutoShape 92"/>
          <p:cNvSpPr>
            <a:spLocks noChangeArrowheads="1"/>
          </p:cNvSpPr>
          <p:nvPr/>
        </p:nvSpPr>
        <p:spPr bwMode="auto">
          <a:xfrm>
            <a:off x="7049374" y="3662713"/>
            <a:ext cx="2460421" cy="859548"/>
          </a:xfrm>
          <a:prstGeom prst="diamond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vert="horz" wrap="square" lIns="36000" tIns="0" rIns="36000" bIns="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循环</a:t>
            </a:r>
            <a:r>
              <a:rPr lang="zh-CN" sz="2000" kern="1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条件</a:t>
            </a:r>
            <a:r>
              <a:rPr lang="en-US" altLang="zh-CN" sz="2000" kern="1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Rectangle 93"/>
          <p:cNvSpPr>
            <a:spLocks noChangeArrowheads="1"/>
          </p:cNvSpPr>
          <p:nvPr/>
        </p:nvSpPr>
        <p:spPr bwMode="auto">
          <a:xfrm>
            <a:off x="7574567" y="4770552"/>
            <a:ext cx="1410034" cy="46405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zh-CN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循环体</a:t>
            </a:r>
            <a:r>
              <a:rPr lang="en-US" altLang="zh-CN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Rectangle 94"/>
          <p:cNvSpPr>
            <a:spLocks noChangeArrowheads="1"/>
          </p:cNvSpPr>
          <p:nvPr/>
        </p:nvSpPr>
        <p:spPr bwMode="auto">
          <a:xfrm>
            <a:off x="7574567" y="5545912"/>
            <a:ext cx="1410035" cy="40431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zh-CN" altLang="en-US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循环体</a:t>
            </a:r>
            <a:r>
              <a:rPr lang="en-US" altLang="zh-CN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2}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6" name="AutoShape 100"/>
          <p:cNvCxnSpPr>
            <a:cxnSpLocks noChangeShapeType="1"/>
            <a:stCxn id="34" idx="1"/>
            <a:endCxn id="29" idx="1"/>
          </p:cNvCxnSpPr>
          <p:nvPr/>
        </p:nvCxnSpPr>
        <p:spPr bwMode="auto">
          <a:xfrm rot="10800000">
            <a:off x="7027545" y="2248148"/>
            <a:ext cx="547022" cy="2754435"/>
          </a:xfrm>
          <a:prstGeom prst="bentConnector3">
            <a:avLst>
              <a:gd name="adj1" fmla="val 156326"/>
            </a:avLst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直接箭头连接符 74"/>
          <p:cNvCxnSpPr>
            <a:stCxn id="29" idx="2"/>
            <a:endCxn id="83" idx="0"/>
          </p:cNvCxnSpPr>
          <p:nvPr/>
        </p:nvCxnSpPr>
        <p:spPr bwMode="auto">
          <a:xfrm>
            <a:off x="8279584" y="2647736"/>
            <a:ext cx="1" cy="277140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肘形连接符 78"/>
          <p:cNvCxnSpPr>
            <a:stCxn id="35" idx="1"/>
            <a:endCxn id="33" idx="1"/>
          </p:cNvCxnSpPr>
          <p:nvPr/>
        </p:nvCxnSpPr>
        <p:spPr bwMode="auto">
          <a:xfrm rot="10800000">
            <a:off x="7049375" y="4092488"/>
            <a:ext cx="525193" cy="1655583"/>
          </a:xfrm>
          <a:prstGeom prst="bentConnector3">
            <a:avLst>
              <a:gd name="adj1" fmla="val 249505"/>
            </a:avLst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Rectangle 71"/>
          <p:cNvSpPr>
            <a:spLocks noChangeArrowheads="1"/>
          </p:cNvSpPr>
          <p:nvPr/>
        </p:nvSpPr>
        <p:spPr bwMode="auto">
          <a:xfrm>
            <a:off x="7572545" y="2924876"/>
            <a:ext cx="1414079" cy="46069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zh-CN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循环体</a:t>
            </a:r>
            <a:r>
              <a:rPr lang="en-US" altLang="zh-CN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1" name="直接箭头连接符 90"/>
          <p:cNvCxnSpPr>
            <a:stCxn id="83" idx="2"/>
            <a:endCxn id="33" idx="0"/>
          </p:cNvCxnSpPr>
          <p:nvPr/>
        </p:nvCxnSpPr>
        <p:spPr bwMode="auto">
          <a:xfrm>
            <a:off x="8279585" y="3385572"/>
            <a:ext cx="0" cy="277141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直接箭头连接符 94"/>
          <p:cNvCxnSpPr>
            <a:stCxn id="33" idx="2"/>
            <a:endCxn id="34" idx="0"/>
          </p:cNvCxnSpPr>
          <p:nvPr/>
        </p:nvCxnSpPr>
        <p:spPr bwMode="auto">
          <a:xfrm flipH="1">
            <a:off x="8279584" y="4522261"/>
            <a:ext cx="1" cy="2482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7" name="直接箭头连接符 96"/>
          <p:cNvCxnSpPr>
            <a:stCxn id="34" idx="2"/>
            <a:endCxn id="35" idx="0"/>
          </p:cNvCxnSpPr>
          <p:nvPr/>
        </p:nvCxnSpPr>
        <p:spPr bwMode="auto">
          <a:xfrm>
            <a:off x="8279584" y="5234611"/>
            <a:ext cx="1" cy="3113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肘形连接符 111"/>
          <p:cNvCxnSpPr>
            <a:stCxn id="29" idx="3"/>
            <a:endCxn id="21" idx="3"/>
          </p:cNvCxnSpPr>
          <p:nvPr/>
        </p:nvCxnSpPr>
        <p:spPr bwMode="auto">
          <a:xfrm flipH="1">
            <a:off x="8900942" y="2248147"/>
            <a:ext cx="630681" cy="4221764"/>
          </a:xfrm>
          <a:prstGeom prst="bentConnector3">
            <a:avLst>
              <a:gd name="adj1" fmla="val -122398"/>
            </a:avLst>
          </a:prstGeom>
          <a:solidFill>
            <a:schemeClr val="accent1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4" name="肘形连接符 113"/>
          <p:cNvCxnSpPr>
            <a:stCxn id="33" idx="3"/>
            <a:endCxn id="21" idx="3"/>
          </p:cNvCxnSpPr>
          <p:nvPr/>
        </p:nvCxnSpPr>
        <p:spPr bwMode="auto">
          <a:xfrm flipH="1">
            <a:off x="8900942" y="4092487"/>
            <a:ext cx="608853" cy="2377424"/>
          </a:xfrm>
          <a:prstGeom prst="bentConnector3">
            <a:avLst>
              <a:gd name="adj1" fmla="val -37546"/>
            </a:avLst>
          </a:prstGeom>
          <a:solidFill>
            <a:schemeClr val="accent1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6" name="图片 1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591" y="1066357"/>
            <a:ext cx="1105309" cy="121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556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_任意多边形 8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PA_任意多边形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PA_文本框 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0819" y="213868"/>
            <a:ext cx="21852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PA_图片 3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PA_文本框 1"/>
          <p:cNvSpPr txBox="1"/>
          <p:nvPr>
            <p:custDataLst>
              <p:tags r:id="rId5"/>
            </p:custDataLst>
          </p:nvPr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4.4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、嵌套循环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PA_矩形 3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8452" y="1038924"/>
            <a:ext cx="4516434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2400" dirty="0" smtClean="0"/>
              <a:t>嵌套循环</a:t>
            </a:r>
            <a:r>
              <a:rPr lang="zh-CN" altLang="en-US" sz="2400" dirty="0"/>
              <a:t>的运行过程是：外循环每执行一步，内循环完整地执行一周，类似于钟表中时针与分针的转数关系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0000"/>
                </a:solidFill>
              </a:rPr>
              <a:t>for($k=1;$k&lt;=3;$k++)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0000"/>
                </a:solidFill>
              </a:rPr>
              <a:t>{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     </a:t>
            </a:r>
            <a:r>
              <a:rPr lang="en-US" altLang="zh-CN" sz="2400" dirty="0" smtClean="0">
                <a:solidFill>
                  <a:srgbClr val="0070C0"/>
                </a:solidFill>
              </a:rPr>
              <a:t>$m=0;    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070C0"/>
                </a:solidFill>
              </a:rPr>
              <a:t>      while($m&lt;$k)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      { </a:t>
            </a:r>
            <a:r>
              <a:rPr lang="zh-CN" altLang="en-US" sz="2400" dirty="0" smtClean="0">
                <a:solidFill>
                  <a:srgbClr val="0070C0"/>
                </a:solidFill>
              </a:rPr>
              <a:t>内循环体</a:t>
            </a:r>
            <a:r>
              <a:rPr lang="en-US" altLang="zh-CN" sz="2400" dirty="0" smtClean="0">
                <a:solidFill>
                  <a:srgbClr val="0070C0"/>
                </a:solidFill>
              </a:rPr>
              <a:t>;$m++; }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}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24115" y="1225689"/>
            <a:ext cx="932237" cy="917141"/>
            <a:chOff x="104010" y="1130023"/>
            <a:chExt cx="1705970" cy="1682985"/>
          </a:xfrm>
        </p:grpSpPr>
        <p:sp>
          <p:nvSpPr>
            <p:cNvPr id="10" name="等腰三角形 9"/>
            <p:cNvSpPr/>
            <p:nvPr/>
          </p:nvSpPr>
          <p:spPr bwMode="auto">
            <a:xfrm flipV="1">
              <a:off x="104010" y="1130023"/>
              <a:ext cx="1705970" cy="1682985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806870" y="1237636"/>
              <a:ext cx="300250" cy="1296538"/>
              <a:chOff x="3748453" y="3442769"/>
              <a:chExt cx="459738" cy="2139166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</p:grpSpPr>
          <p:sp>
            <p:nvSpPr>
              <p:cNvPr id="12" name="梯形 11"/>
              <p:cNvSpPr/>
              <p:nvPr/>
            </p:nvSpPr>
            <p:spPr bwMode="auto">
              <a:xfrm rot="10800000">
                <a:off x="3748453" y="3442769"/>
                <a:ext cx="459738" cy="1542818"/>
              </a:xfrm>
              <a:prstGeom prst="trapezoid">
                <a:avLst/>
              </a:prstGeom>
              <a:grpFill/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 bwMode="auto">
              <a:xfrm>
                <a:off x="3807725" y="5240741"/>
                <a:ext cx="341194" cy="341194"/>
              </a:xfrm>
              <a:prstGeom prst="ellipse">
                <a:avLst/>
              </a:prstGeom>
              <a:grpFill/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63" name="Rectangle 63"/>
          <p:cNvSpPr>
            <a:spLocks noChangeArrowheads="1"/>
          </p:cNvSpPr>
          <p:nvPr/>
        </p:nvSpPr>
        <p:spPr bwMode="auto">
          <a:xfrm>
            <a:off x="6071742" y="1075432"/>
            <a:ext cx="985543" cy="418215"/>
          </a:xfrm>
          <a:prstGeom prst="ellipse">
            <a:avLst/>
          </a:prstGeom>
          <a:ln w="28575"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开始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Rectangle 64"/>
          <p:cNvSpPr>
            <a:spLocks noChangeArrowheads="1"/>
          </p:cNvSpPr>
          <p:nvPr/>
        </p:nvSpPr>
        <p:spPr bwMode="auto">
          <a:xfrm>
            <a:off x="7790554" y="6026785"/>
            <a:ext cx="1242716" cy="417288"/>
          </a:xfrm>
          <a:prstGeom prst="ellipse">
            <a:avLst/>
          </a:prstGeom>
          <a:ln w="28575"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/>
            <a:r>
              <a:rPr lang="zh-CN" altLang="en-US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结束</a:t>
            </a:r>
            <a:endParaRPr 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AutoShape 7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477237" y="1618604"/>
            <a:ext cx="1873397" cy="799179"/>
          </a:xfrm>
          <a:prstGeom prst="diamond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400" kern="1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$k&lt;=3?</a:t>
            </a:r>
            <a:endParaRPr lang="zh-C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6" name="AutoShape 92"/>
          <p:cNvSpPr>
            <a:spLocks noChangeArrowheads="1"/>
          </p:cNvSpPr>
          <p:nvPr/>
        </p:nvSpPr>
        <p:spPr bwMode="auto">
          <a:xfrm>
            <a:off x="7528848" y="3495465"/>
            <a:ext cx="1770171" cy="808158"/>
          </a:xfrm>
          <a:prstGeom prst="diamond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vert="horz" wrap="square" lIns="36000" tIns="0" rIns="36000" bIns="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$m&lt;$k?</a:t>
            </a:r>
            <a:endParaRPr lang="zh-CN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Rectangle 93"/>
          <p:cNvSpPr>
            <a:spLocks noChangeArrowheads="1"/>
          </p:cNvSpPr>
          <p:nvPr/>
        </p:nvSpPr>
        <p:spPr bwMode="auto">
          <a:xfrm>
            <a:off x="7706895" y="4568278"/>
            <a:ext cx="1410034" cy="4315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内循环体</a:t>
            </a:r>
            <a:endParaRPr 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8" name="直接箭头连接符 67"/>
          <p:cNvCxnSpPr>
            <a:stCxn id="65" idx="2"/>
            <a:endCxn id="69" idx="0"/>
          </p:cNvCxnSpPr>
          <p:nvPr/>
        </p:nvCxnSpPr>
        <p:spPr bwMode="auto">
          <a:xfrm flipH="1">
            <a:off x="8413935" y="2417783"/>
            <a:ext cx="1" cy="347462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" name="Rectangle 71"/>
          <p:cNvSpPr>
            <a:spLocks noChangeArrowheads="1"/>
          </p:cNvSpPr>
          <p:nvPr/>
        </p:nvSpPr>
        <p:spPr bwMode="auto">
          <a:xfrm>
            <a:off x="7706895" y="2765245"/>
            <a:ext cx="1414079" cy="46069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$m=0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0" name="直接箭头连接符 69"/>
          <p:cNvCxnSpPr>
            <a:stCxn id="69" idx="2"/>
            <a:endCxn id="66" idx="0"/>
          </p:cNvCxnSpPr>
          <p:nvPr/>
        </p:nvCxnSpPr>
        <p:spPr bwMode="auto">
          <a:xfrm flipH="1">
            <a:off x="8413934" y="3225941"/>
            <a:ext cx="1" cy="269524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直接箭头连接符 70"/>
          <p:cNvCxnSpPr>
            <a:stCxn id="66" idx="2"/>
            <a:endCxn id="67" idx="0"/>
          </p:cNvCxnSpPr>
          <p:nvPr/>
        </p:nvCxnSpPr>
        <p:spPr bwMode="auto">
          <a:xfrm flipH="1">
            <a:off x="8411912" y="4303623"/>
            <a:ext cx="2022" cy="26465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接箭头连接符 71"/>
          <p:cNvCxnSpPr>
            <a:stCxn id="67" idx="2"/>
          </p:cNvCxnSpPr>
          <p:nvPr/>
        </p:nvCxnSpPr>
        <p:spPr bwMode="auto">
          <a:xfrm>
            <a:off x="8411912" y="4999788"/>
            <a:ext cx="0" cy="3308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Rectangle 71"/>
          <p:cNvSpPr>
            <a:spLocks noChangeArrowheads="1"/>
          </p:cNvSpPr>
          <p:nvPr/>
        </p:nvSpPr>
        <p:spPr bwMode="auto">
          <a:xfrm>
            <a:off x="6107007" y="1787845"/>
            <a:ext cx="915015" cy="46069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$k=1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9805849" y="1787845"/>
            <a:ext cx="1541790" cy="460696"/>
            <a:chOff x="5647041" y="1451128"/>
            <a:chExt cx="1541790" cy="460696"/>
          </a:xfrm>
        </p:grpSpPr>
        <p:sp>
          <p:nvSpPr>
            <p:cNvPr id="76" name="Rectangle 71"/>
            <p:cNvSpPr>
              <a:spLocks noChangeArrowheads="1"/>
            </p:cNvSpPr>
            <p:nvPr/>
          </p:nvSpPr>
          <p:spPr bwMode="auto">
            <a:xfrm>
              <a:off x="5647041" y="1451128"/>
              <a:ext cx="770895" cy="46069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2000" kern="100" dirty="0" smtClean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$k++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" name="Rectangle 71"/>
            <p:cNvSpPr>
              <a:spLocks noChangeArrowheads="1"/>
            </p:cNvSpPr>
            <p:nvPr/>
          </p:nvSpPr>
          <p:spPr bwMode="auto">
            <a:xfrm>
              <a:off x="6417936" y="1451128"/>
              <a:ext cx="770895" cy="46069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2000" kern="100" dirty="0" smtClean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8" name="Rectangle 71"/>
          <p:cNvSpPr>
            <a:spLocks noChangeArrowheads="1"/>
          </p:cNvSpPr>
          <p:nvPr/>
        </p:nvSpPr>
        <p:spPr bwMode="auto">
          <a:xfrm>
            <a:off x="10576742" y="1787844"/>
            <a:ext cx="770895" cy="46069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0" name="Rectangle 71"/>
          <p:cNvSpPr>
            <a:spLocks noChangeArrowheads="1"/>
          </p:cNvSpPr>
          <p:nvPr/>
        </p:nvSpPr>
        <p:spPr bwMode="auto">
          <a:xfrm>
            <a:off x="10576742" y="1787844"/>
            <a:ext cx="770895" cy="46069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7706895" y="5330620"/>
            <a:ext cx="1410035" cy="404316"/>
            <a:chOff x="3548087" y="4993903"/>
            <a:chExt cx="1410035" cy="404316"/>
          </a:xfrm>
        </p:grpSpPr>
        <p:sp>
          <p:nvSpPr>
            <p:cNvPr id="82" name="Rectangle 94"/>
            <p:cNvSpPr>
              <a:spLocks noChangeArrowheads="1"/>
            </p:cNvSpPr>
            <p:nvPr/>
          </p:nvSpPr>
          <p:spPr bwMode="auto">
            <a:xfrm>
              <a:off x="3548087" y="4993903"/>
              <a:ext cx="817851" cy="40431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2000" kern="100" dirty="0" smtClean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$m++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4" name="Rectangle 94"/>
            <p:cNvSpPr>
              <a:spLocks noChangeArrowheads="1"/>
            </p:cNvSpPr>
            <p:nvPr/>
          </p:nvSpPr>
          <p:spPr bwMode="auto">
            <a:xfrm>
              <a:off x="4373976" y="4993903"/>
              <a:ext cx="584146" cy="40431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2000" kern="100" dirty="0" smtClean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85" name="直接箭头连接符 84"/>
          <p:cNvCxnSpPr>
            <a:stCxn id="63" idx="4"/>
            <a:endCxn id="73" idx="0"/>
          </p:cNvCxnSpPr>
          <p:nvPr/>
        </p:nvCxnSpPr>
        <p:spPr>
          <a:xfrm>
            <a:off x="6564514" y="1493647"/>
            <a:ext cx="1" cy="29419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73" idx="3"/>
            <a:endCxn id="65" idx="1"/>
          </p:cNvCxnSpPr>
          <p:nvPr/>
        </p:nvCxnSpPr>
        <p:spPr>
          <a:xfrm>
            <a:off x="7022022" y="2018193"/>
            <a:ext cx="455215" cy="1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" name="肘形连接符 86"/>
          <p:cNvCxnSpPr>
            <a:stCxn id="82" idx="1"/>
            <a:endCxn id="66" idx="1"/>
          </p:cNvCxnSpPr>
          <p:nvPr/>
        </p:nvCxnSpPr>
        <p:spPr>
          <a:xfrm rot="10800000">
            <a:off x="7528849" y="3899544"/>
            <a:ext cx="178047" cy="1633234"/>
          </a:xfrm>
          <a:prstGeom prst="bentConnector3">
            <a:avLst>
              <a:gd name="adj1" fmla="val 22839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76" idx="1"/>
            <a:endCxn id="65" idx="3"/>
          </p:cNvCxnSpPr>
          <p:nvPr/>
        </p:nvCxnSpPr>
        <p:spPr>
          <a:xfrm flipH="1">
            <a:off x="9350634" y="2018193"/>
            <a:ext cx="455215" cy="1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" name="肘形连接符 88"/>
          <p:cNvCxnSpPr>
            <a:stCxn id="66" idx="3"/>
            <a:endCxn id="77" idx="3"/>
          </p:cNvCxnSpPr>
          <p:nvPr/>
        </p:nvCxnSpPr>
        <p:spPr>
          <a:xfrm flipV="1">
            <a:off x="9299019" y="2018193"/>
            <a:ext cx="2048620" cy="1881351"/>
          </a:xfrm>
          <a:prstGeom prst="bentConnector3">
            <a:avLst>
              <a:gd name="adj1" fmla="val 11115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合 89"/>
          <p:cNvGrpSpPr/>
          <p:nvPr/>
        </p:nvGrpSpPr>
        <p:grpSpPr>
          <a:xfrm>
            <a:off x="7706895" y="5330619"/>
            <a:ext cx="1410035" cy="404316"/>
            <a:chOff x="3548087" y="4993903"/>
            <a:chExt cx="1410035" cy="404316"/>
          </a:xfrm>
        </p:grpSpPr>
        <p:sp>
          <p:nvSpPr>
            <p:cNvPr id="92" name="Rectangle 94"/>
            <p:cNvSpPr>
              <a:spLocks noChangeArrowheads="1"/>
            </p:cNvSpPr>
            <p:nvPr/>
          </p:nvSpPr>
          <p:spPr bwMode="auto">
            <a:xfrm>
              <a:off x="3548087" y="4993903"/>
              <a:ext cx="817851" cy="40431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2000" kern="100" dirty="0" smtClean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$m++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3" name="Rectangle 94"/>
            <p:cNvSpPr>
              <a:spLocks noChangeArrowheads="1"/>
            </p:cNvSpPr>
            <p:nvPr/>
          </p:nvSpPr>
          <p:spPr bwMode="auto">
            <a:xfrm>
              <a:off x="4373976" y="4993903"/>
              <a:ext cx="584146" cy="40431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2000" kern="100" dirty="0" smtClean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7706895" y="5330619"/>
            <a:ext cx="1410035" cy="404316"/>
            <a:chOff x="3548087" y="4993903"/>
            <a:chExt cx="1410035" cy="404316"/>
          </a:xfrm>
        </p:grpSpPr>
        <p:sp>
          <p:nvSpPr>
            <p:cNvPr id="96" name="Rectangle 94"/>
            <p:cNvSpPr>
              <a:spLocks noChangeArrowheads="1"/>
            </p:cNvSpPr>
            <p:nvPr/>
          </p:nvSpPr>
          <p:spPr bwMode="auto">
            <a:xfrm>
              <a:off x="3548087" y="4993903"/>
              <a:ext cx="817851" cy="40431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2000" kern="100" dirty="0" smtClean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$m++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8" name="Rectangle 94"/>
            <p:cNvSpPr>
              <a:spLocks noChangeArrowheads="1"/>
            </p:cNvSpPr>
            <p:nvPr/>
          </p:nvSpPr>
          <p:spPr bwMode="auto">
            <a:xfrm>
              <a:off x="4373976" y="4993903"/>
              <a:ext cx="584146" cy="40431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2000" kern="100" dirty="0" smtClean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7706895" y="5330619"/>
            <a:ext cx="1410035" cy="404316"/>
            <a:chOff x="3548087" y="4993903"/>
            <a:chExt cx="1410035" cy="404316"/>
          </a:xfrm>
        </p:grpSpPr>
        <p:sp>
          <p:nvSpPr>
            <p:cNvPr id="100" name="Rectangle 94"/>
            <p:cNvSpPr>
              <a:spLocks noChangeArrowheads="1"/>
            </p:cNvSpPr>
            <p:nvPr/>
          </p:nvSpPr>
          <p:spPr bwMode="auto">
            <a:xfrm>
              <a:off x="3548087" y="4993903"/>
              <a:ext cx="817851" cy="40431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2000" kern="100" dirty="0" smtClean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$m++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1" name="Rectangle 94"/>
            <p:cNvSpPr>
              <a:spLocks noChangeArrowheads="1"/>
            </p:cNvSpPr>
            <p:nvPr/>
          </p:nvSpPr>
          <p:spPr bwMode="auto">
            <a:xfrm>
              <a:off x="4373976" y="4993903"/>
              <a:ext cx="584146" cy="40431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2000" kern="100" dirty="0" smtClean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7706895" y="5330619"/>
            <a:ext cx="1410035" cy="404316"/>
            <a:chOff x="3548087" y="4993903"/>
            <a:chExt cx="1410035" cy="404316"/>
          </a:xfrm>
        </p:grpSpPr>
        <p:sp>
          <p:nvSpPr>
            <p:cNvPr id="103" name="Rectangle 94"/>
            <p:cNvSpPr>
              <a:spLocks noChangeArrowheads="1"/>
            </p:cNvSpPr>
            <p:nvPr/>
          </p:nvSpPr>
          <p:spPr bwMode="auto">
            <a:xfrm>
              <a:off x="3548087" y="4993903"/>
              <a:ext cx="817851" cy="40431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2000" kern="100" dirty="0" smtClean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$m++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" name="Rectangle 94"/>
            <p:cNvSpPr>
              <a:spLocks noChangeArrowheads="1"/>
            </p:cNvSpPr>
            <p:nvPr/>
          </p:nvSpPr>
          <p:spPr bwMode="auto">
            <a:xfrm>
              <a:off x="4373976" y="4993903"/>
              <a:ext cx="584146" cy="40431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2000" kern="100" dirty="0" smtClean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05" name="肘形连接符 104"/>
          <p:cNvCxnSpPr>
            <a:stCxn id="65" idx="2"/>
            <a:endCxn id="64" idx="2"/>
          </p:cNvCxnSpPr>
          <p:nvPr/>
        </p:nvCxnSpPr>
        <p:spPr>
          <a:xfrm rot="5400000">
            <a:off x="6193422" y="4014915"/>
            <a:ext cx="3817646" cy="623382"/>
          </a:xfrm>
          <a:prstGeom prst="bentConnector4">
            <a:avLst>
              <a:gd name="adj1" fmla="val 2834"/>
              <a:gd name="adj2" fmla="val 31311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9279346" y="3431707"/>
            <a:ext cx="712693" cy="400110"/>
          </a:xfrm>
          <a:prstGeom prst="rect">
            <a:avLst/>
          </a:prstGeom>
          <a:solidFill>
            <a:srgbClr val="66FF9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0&lt;1</a:t>
            </a:r>
            <a:endParaRPr lang="zh-CN" altLang="en-US" sz="2000" dirty="0"/>
          </a:p>
        </p:txBody>
      </p:sp>
      <p:sp>
        <p:nvSpPr>
          <p:cNvPr id="107" name="文本框 106"/>
          <p:cNvSpPr txBox="1"/>
          <p:nvPr/>
        </p:nvSpPr>
        <p:spPr>
          <a:xfrm>
            <a:off x="9279346" y="3431707"/>
            <a:ext cx="712693" cy="400110"/>
          </a:xfrm>
          <a:prstGeom prst="rect">
            <a:avLst/>
          </a:prstGeom>
          <a:solidFill>
            <a:srgbClr val="66FF9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1&lt;1</a:t>
            </a:r>
            <a:endParaRPr lang="zh-CN" altLang="en-US" sz="2000" dirty="0"/>
          </a:p>
        </p:txBody>
      </p:sp>
      <p:sp>
        <p:nvSpPr>
          <p:cNvPr id="108" name="文本框 107"/>
          <p:cNvSpPr txBox="1"/>
          <p:nvPr/>
        </p:nvSpPr>
        <p:spPr>
          <a:xfrm>
            <a:off x="9279346" y="3431707"/>
            <a:ext cx="712693" cy="400110"/>
          </a:xfrm>
          <a:prstGeom prst="rect">
            <a:avLst/>
          </a:prstGeom>
          <a:solidFill>
            <a:srgbClr val="9999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0&lt;2</a:t>
            </a:r>
            <a:endParaRPr lang="zh-CN" altLang="en-US" sz="2000" dirty="0"/>
          </a:p>
        </p:txBody>
      </p:sp>
      <p:sp>
        <p:nvSpPr>
          <p:cNvPr id="109" name="文本框 108"/>
          <p:cNvSpPr txBox="1"/>
          <p:nvPr/>
        </p:nvSpPr>
        <p:spPr>
          <a:xfrm>
            <a:off x="9279346" y="3431707"/>
            <a:ext cx="712693" cy="400110"/>
          </a:xfrm>
          <a:prstGeom prst="rect">
            <a:avLst/>
          </a:prstGeom>
          <a:solidFill>
            <a:srgbClr val="9999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1&lt;2</a:t>
            </a:r>
            <a:endParaRPr lang="zh-CN" altLang="en-US" sz="2000" dirty="0"/>
          </a:p>
        </p:txBody>
      </p:sp>
      <p:sp>
        <p:nvSpPr>
          <p:cNvPr id="110" name="文本框 109"/>
          <p:cNvSpPr txBox="1"/>
          <p:nvPr/>
        </p:nvSpPr>
        <p:spPr>
          <a:xfrm>
            <a:off x="9279346" y="3431707"/>
            <a:ext cx="712693" cy="400110"/>
          </a:xfrm>
          <a:prstGeom prst="rect">
            <a:avLst/>
          </a:prstGeom>
          <a:solidFill>
            <a:srgbClr val="9999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2&lt;2</a:t>
            </a:r>
            <a:endParaRPr lang="zh-CN" altLang="en-US" sz="2000" dirty="0"/>
          </a:p>
        </p:txBody>
      </p:sp>
      <p:sp>
        <p:nvSpPr>
          <p:cNvPr id="111" name="文本框 110"/>
          <p:cNvSpPr txBox="1"/>
          <p:nvPr/>
        </p:nvSpPr>
        <p:spPr>
          <a:xfrm>
            <a:off x="9279346" y="3431707"/>
            <a:ext cx="712693" cy="400110"/>
          </a:xfrm>
          <a:prstGeom prst="rect">
            <a:avLst/>
          </a:prstGeom>
          <a:solidFill>
            <a:srgbClr val="FF66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0&lt;3</a:t>
            </a:r>
            <a:endParaRPr lang="zh-CN" altLang="en-US" sz="2000" dirty="0"/>
          </a:p>
        </p:txBody>
      </p:sp>
      <p:sp>
        <p:nvSpPr>
          <p:cNvPr id="113" name="文本框 112"/>
          <p:cNvSpPr txBox="1"/>
          <p:nvPr/>
        </p:nvSpPr>
        <p:spPr>
          <a:xfrm>
            <a:off x="9279346" y="3431707"/>
            <a:ext cx="712693" cy="400110"/>
          </a:xfrm>
          <a:prstGeom prst="rect">
            <a:avLst/>
          </a:prstGeom>
          <a:solidFill>
            <a:srgbClr val="FF66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1&lt;3</a:t>
            </a:r>
            <a:endParaRPr lang="zh-CN" altLang="en-US" sz="2000" dirty="0"/>
          </a:p>
        </p:txBody>
      </p:sp>
      <p:sp>
        <p:nvSpPr>
          <p:cNvPr id="115" name="文本框 114"/>
          <p:cNvSpPr txBox="1"/>
          <p:nvPr/>
        </p:nvSpPr>
        <p:spPr>
          <a:xfrm>
            <a:off x="9279346" y="3431707"/>
            <a:ext cx="712693" cy="400110"/>
          </a:xfrm>
          <a:prstGeom prst="rect">
            <a:avLst/>
          </a:prstGeom>
          <a:solidFill>
            <a:srgbClr val="FF66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2&lt;3</a:t>
            </a:r>
            <a:endParaRPr lang="zh-CN" altLang="en-US" sz="2000" dirty="0"/>
          </a:p>
        </p:txBody>
      </p:sp>
      <p:sp>
        <p:nvSpPr>
          <p:cNvPr id="117" name="文本框 116"/>
          <p:cNvSpPr txBox="1"/>
          <p:nvPr/>
        </p:nvSpPr>
        <p:spPr>
          <a:xfrm>
            <a:off x="9279346" y="3431707"/>
            <a:ext cx="712693" cy="400110"/>
          </a:xfrm>
          <a:prstGeom prst="rect">
            <a:avLst/>
          </a:prstGeom>
          <a:solidFill>
            <a:srgbClr val="FF66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3&lt;3</a:t>
            </a:r>
            <a:endParaRPr lang="zh-CN" altLang="en-US" sz="2000" dirty="0"/>
          </a:p>
        </p:txBody>
      </p:sp>
      <p:sp>
        <p:nvSpPr>
          <p:cNvPr id="118" name="矩形 117"/>
          <p:cNvSpPr/>
          <p:nvPr/>
        </p:nvSpPr>
        <p:spPr>
          <a:xfrm>
            <a:off x="7981606" y="1187094"/>
            <a:ext cx="860612" cy="3765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ysClr val="windowText" lastClr="000000"/>
                </a:solidFill>
              </a:rPr>
              <a:t>1&lt;=3</a:t>
            </a:r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7981606" y="1187094"/>
            <a:ext cx="860612" cy="3765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ysClr val="windowText" lastClr="000000"/>
                </a:solidFill>
              </a:rPr>
              <a:t>2&lt;=3</a:t>
            </a:r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7981606" y="1187094"/>
            <a:ext cx="860612" cy="3765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ysClr val="windowText" lastClr="000000"/>
                </a:solidFill>
              </a:rPr>
              <a:t>3&lt;=3</a:t>
            </a:r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7981606" y="1187094"/>
            <a:ext cx="860612" cy="3765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ysClr val="windowText" lastClr="000000"/>
                </a:solidFill>
              </a:rPr>
              <a:t>4&lt;=3</a:t>
            </a:r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5165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250"/>
                            </p:stCondLst>
                            <p:childTnLst>
                              <p:par>
                                <p:cTn id="8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225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5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325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3750"/>
                            </p:stCondLst>
                            <p:childTnLst>
                              <p:par>
                                <p:cTn id="10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750"/>
                            </p:stCondLst>
                            <p:childTnLst>
                              <p:par>
                                <p:cTn id="109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250" autoRev="1" fill="remov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1" dur="250" autoRev="1" fill="remove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2" dur="250" autoRev="1" fill="remove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250"/>
                            </p:stCondLst>
                            <p:childTnLst>
                              <p:par>
                                <p:cTn id="1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750"/>
                            </p:stCondLst>
                            <p:childTnLst>
                              <p:par>
                                <p:cTn id="12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6250"/>
                            </p:stCondLst>
                            <p:childTnLst>
                              <p:par>
                                <p:cTn id="1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6750"/>
                            </p:stCondLst>
                            <p:childTnLst>
                              <p:par>
                                <p:cTn id="13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3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8750"/>
                            </p:stCondLst>
                            <p:childTnLst>
                              <p:par>
                                <p:cTn id="1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9250"/>
                            </p:stCondLst>
                            <p:childTnLst>
                              <p:par>
                                <p:cTn id="144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97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25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0750"/>
                            </p:stCondLst>
                            <p:childTnLst>
                              <p:par>
                                <p:cTn id="1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1500"/>
                            </p:stCondLst>
                            <p:childTnLst>
                              <p:par>
                                <p:cTn id="166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7" dur="25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8" dur="25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9" dur="25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5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2000"/>
                            </p:stCondLst>
                            <p:childTnLst>
                              <p:par>
                                <p:cTn id="1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9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22750"/>
                            </p:stCondLst>
                            <p:childTnLst>
                              <p:par>
                                <p:cTn id="182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23250"/>
                            </p:stCondLst>
                            <p:childTnLst>
                              <p:par>
                                <p:cTn id="1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4250"/>
                            </p:stCondLst>
                            <p:childTnLst>
                              <p:par>
                                <p:cTn id="1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4750"/>
                            </p:stCondLst>
                            <p:childTnLst>
                              <p:par>
                                <p:cTn id="1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25250"/>
                            </p:stCondLst>
                            <p:childTnLst>
                              <p:par>
                                <p:cTn id="20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27250"/>
                            </p:stCondLst>
                            <p:childTnLst>
                              <p:par>
                                <p:cTn id="2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6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28250"/>
                            </p:stCondLst>
                            <p:childTnLst>
                              <p:par>
                                <p:cTn id="2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28750"/>
                            </p:stCondLst>
                            <p:childTnLst>
                              <p:par>
                                <p:cTn id="2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29750"/>
                            </p:stCondLst>
                            <p:childTnLst>
                              <p:par>
                                <p:cTn id="230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1" dur="250" autoRev="1" fill="remov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2" dur="250" autoRev="1" fill="remove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3" dur="250" autoRev="1" fill="remove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4" dur="250" autoRev="1" fill="remove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30250"/>
                            </p:stCondLst>
                            <p:childTnLst>
                              <p:par>
                                <p:cTn id="2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30750"/>
                            </p:stCondLst>
                            <p:childTnLst>
                              <p:par>
                                <p:cTn id="243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31250"/>
                            </p:stCondLst>
                            <p:childTnLst>
                              <p:par>
                                <p:cTn id="2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31750"/>
                            </p:stCondLst>
                            <p:childTnLst>
                              <p:par>
                                <p:cTn id="25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53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33750"/>
                            </p:stCondLst>
                            <p:childTnLst>
                              <p:par>
                                <p:cTn id="2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34250"/>
                            </p:stCondLst>
                            <p:childTnLst>
                              <p:par>
                                <p:cTn id="263" presetID="22" presetClass="entr" presetSubtype="1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34750"/>
                            </p:stCondLst>
                            <p:childTnLst>
                              <p:par>
                                <p:cTn id="2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35250"/>
                            </p:stCondLst>
                            <p:childTnLst>
                              <p:par>
                                <p:cTn id="2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35750"/>
                            </p:stCondLst>
                            <p:childTnLst>
                              <p:par>
                                <p:cTn id="2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8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6500"/>
                            </p:stCondLst>
                            <p:childTnLst>
                              <p:par>
                                <p:cTn id="285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6" dur="25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7" dur="25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8" dur="25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9" dur="25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37000"/>
                            </p:stCondLst>
                            <p:childTnLst>
                              <p:par>
                                <p:cTn id="2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8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7750"/>
                            </p:stCondLst>
                            <p:childTnLst>
                              <p:par>
                                <p:cTn id="301" presetID="22" presetClass="entr" presetSubtype="1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8250"/>
                            </p:stCondLst>
                            <p:childTnLst>
                              <p:par>
                                <p:cTn id="3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8750"/>
                            </p:stCondLst>
                            <p:childTnLst>
                              <p:par>
                                <p:cTn id="3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9250"/>
                            </p:stCondLst>
                            <p:childTnLst>
                              <p:par>
                                <p:cTn id="3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5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40000"/>
                            </p:stCondLst>
                            <p:childTnLst>
                              <p:par>
                                <p:cTn id="323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4" dur="25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5" dur="25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6" dur="25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7" dur="25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40500"/>
                            </p:stCondLst>
                            <p:childTnLst>
                              <p:par>
                                <p:cTn id="3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6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41250"/>
                            </p:stCondLst>
                            <p:childTnLst>
                              <p:par>
                                <p:cTn id="339" presetID="22" presetClass="entr" presetSubtype="1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41750"/>
                            </p:stCondLst>
                            <p:childTnLst>
                              <p:par>
                                <p:cTn id="3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42250"/>
                            </p:stCondLst>
                            <p:childTnLst>
                              <p:par>
                                <p:cTn id="3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42750"/>
                            </p:stCondLst>
                            <p:childTnLst>
                              <p:par>
                                <p:cTn id="3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3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43500"/>
                            </p:stCondLst>
                            <p:childTnLst>
                              <p:par>
                                <p:cTn id="36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3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45500"/>
                            </p:stCondLst>
                            <p:childTnLst>
                              <p:par>
                                <p:cTn id="3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3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46500"/>
                            </p:stCondLst>
                            <p:childTnLst>
                              <p:par>
                                <p:cTn id="3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47000"/>
                            </p:stCondLst>
                            <p:childTnLst>
                              <p:par>
                                <p:cTn id="3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47500"/>
                            </p:stCondLst>
                            <p:childTnLst>
                              <p:par>
                                <p:cTn id="38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5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8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49500"/>
                            </p:stCondLst>
                            <p:childTnLst>
                              <p:par>
                                <p:cTn id="3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50500"/>
                            </p:stCondLst>
                            <p:childTnLst>
                              <p:par>
                                <p:cTn id="3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7" grpId="1" animBg="1"/>
      <p:bldP spid="67" grpId="2" animBg="1"/>
      <p:bldP spid="67" grpId="3" animBg="1"/>
      <p:bldP spid="67" grpId="4" animBg="1"/>
      <p:bldP spid="67" grpId="5" animBg="1"/>
      <p:bldP spid="69" grpId="0" animBg="1"/>
      <p:bldP spid="69" grpId="1" animBg="1"/>
      <p:bldP spid="69" grpId="2" animBg="1"/>
      <p:bldP spid="73" grpId="0" animBg="1"/>
      <p:bldP spid="78" grpId="0" animBg="1"/>
      <p:bldP spid="80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3" grpId="0" animBg="1"/>
      <p:bldP spid="115" grpId="0" animBg="1"/>
      <p:bldP spid="117" grpId="0" animBg="1"/>
      <p:bldP spid="118" grpId="0" animBg="1"/>
      <p:bldP spid="119" grpId="0" animBg="1"/>
      <p:bldP spid="120" grpId="0" animBg="1"/>
      <p:bldP spid="12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3"/>
          <p:cNvSpPr>
            <a:spLocks noChangeArrowheads="1"/>
          </p:cNvSpPr>
          <p:nvPr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任意多边形 6"/>
          <p:cNvSpPr>
            <a:spLocks noChangeArrowheads="1"/>
          </p:cNvSpPr>
          <p:nvPr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4751389" y="2451397"/>
            <a:ext cx="364715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流程控制符</a:t>
            </a:r>
            <a:endParaRPr lang="zh-CN" altLang="en-US" sz="5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3316406" y="2620963"/>
            <a:ext cx="1125647" cy="663575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4.5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102" name="文本框 10"/>
          <p:cNvSpPr>
            <a:spLocks noChangeArrowheads="1"/>
          </p:cNvSpPr>
          <p:nvPr/>
        </p:nvSpPr>
        <p:spPr bwMode="auto">
          <a:xfrm>
            <a:off x="618360" y="83494"/>
            <a:ext cx="41264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PHP</a:t>
            </a:r>
            <a:r>
              <a:rPr lang="zh-CN" altLang="en-US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程序设计基础教程</a:t>
            </a:r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4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animBg="1"/>
      <p:bldP spid="410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_任意多边形 8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PA_任意多边形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PA_文本框 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0819" y="213868"/>
            <a:ext cx="21852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PA_图片 3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PA_文本框 1"/>
          <p:cNvSpPr txBox="1"/>
          <p:nvPr>
            <p:custDataLst>
              <p:tags r:id="rId5"/>
            </p:custDataLst>
          </p:nvPr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4.4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、嵌套循环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PA_矩形 3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72594" y="1054888"/>
            <a:ext cx="5224822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2400" dirty="0"/>
              <a:t>在程序控制中，有时会因为某个条件的需要，中断原本设定的程序运行顺序，例如在循环结构中，即使循环条件依然满足，也不再继续执行循环体。或者在某个条件成立时，停止执行所有的程序。此时，就需要使用流程控制符。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/>
              <a:t>PHP</a:t>
            </a:r>
            <a:r>
              <a:rPr lang="zh-CN" altLang="en-US" sz="2400" dirty="0"/>
              <a:t>的流程控制符有</a:t>
            </a:r>
            <a:r>
              <a:rPr lang="en-US" altLang="zh-CN" sz="2400" dirty="0"/>
              <a:t>4</a:t>
            </a:r>
            <a:r>
              <a:rPr lang="zh-CN" altLang="en-US" sz="2400" dirty="0" smtClean="0"/>
              <a:t>个</a:t>
            </a:r>
            <a:r>
              <a:rPr lang="en-US" altLang="zh-CN" sz="2400" dirty="0" smtClean="0"/>
              <a:t>: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0000"/>
                </a:solidFill>
              </a:rPr>
              <a:t>break</a:t>
            </a:r>
            <a:r>
              <a:rPr lang="zh-CN" altLang="en-US" sz="2400" dirty="0">
                <a:solidFill>
                  <a:srgbClr val="FF0000"/>
                </a:solidFill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</a:rPr>
              <a:t>continue</a:t>
            </a:r>
            <a:r>
              <a:rPr lang="zh-CN" altLang="en-US" sz="2400" dirty="0">
                <a:solidFill>
                  <a:srgbClr val="FF0000"/>
                </a:solidFill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</a:rPr>
              <a:t>return</a:t>
            </a:r>
            <a:r>
              <a:rPr lang="zh-CN" altLang="en-US" sz="2400" dirty="0">
                <a:solidFill>
                  <a:srgbClr val="FF0000"/>
                </a:solidFill>
              </a:rPr>
              <a:t>与</a:t>
            </a:r>
            <a:r>
              <a:rPr lang="en-US" altLang="zh-CN" sz="2400" dirty="0">
                <a:solidFill>
                  <a:srgbClr val="FF0000"/>
                </a:solidFill>
              </a:rPr>
              <a:t>exit</a:t>
            </a:r>
            <a:r>
              <a:rPr lang="zh-CN" altLang="en-US" sz="2400" dirty="0">
                <a:solidFill>
                  <a:srgbClr val="FF0000"/>
                </a:solidFill>
              </a:rPr>
              <a:t>。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7490226" y="6095999"/>
            <a:ext cx="1486355" cy="45057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388" y="1249883"/>
            <a:ext cx="5924536" cy="507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307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3"/>
          <p:cNvSpPr>
            <a:spLocks noChangeArrowheads="1"/>
          </p:cNvSpPr>
          <p:nvPr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任意多边形 6"/>
          <p:cNvSpPr>
            <a:spLocks noChangeArrowheads="1"/>
          </p:cNvSpPr>
          <p:nvPr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6083749" y="2744887"/>
            <a:ext cx="159691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break</a:t>
            </a:r>
            <a:endParaRPr lang="zh-CN" altLang="en-US" sz="4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3870531" y="2797821"/>
            <a:ext cx="1851498" cy="663575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4.5.1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102" name="文本框 10"/>
          <p:cNvSpPr>
            <a:spLocks noChangeArrowheads="1"/>
          </p:cNvSpPr>
          <p:nvPr/>
        </p:nvSpPr>
        <p:spPr bwMode="auto">
          <a:xfrm>
            <a:off x="294803" y="83494"/>
            <a:ext cx="27671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4.5</a:t>
            </a:r>
            <a:r>
              <a:rPr lang="zh-CN" altLang="en-US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、循环结构</a:t>
            </a:r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 bwMode="auto">
          <a:xfrm rot="10800000">
            <a:off x="11013034" y="-15508"/>
            <a:ext cx="1164485" cy="659667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7" name="肘形连接符 6"/>
          <p:cNvCxnSpPr>
            <a:stCxn id="4102" idx="2"/>
            <a:endCxn id="4101" idx="1"/>
          </p:cNvCxnSpPr>
          <p:nvPr/>
        </p:nvCxnSpPr>
        <p:spPr bwMode="auto">
          <a:xfrm rot="16200000" flipH="1">
            <a:off x="1482218" y="741296"/>
            <a:ext cx="2584450" cy="2192176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0E814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11380764" y="83494"/>
            <a:ext cx="4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18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9140819" y="213868"/>
            <a:ext cx="21852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4.1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、条件分支结构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矩形 33"/>
          <p:cNvSpPr>
            <a:spLocks noChangeArrowheads="1"/>
          </p:cNvSpPr>
          <p:nvPr/>
        </p:nvSpPr>
        <p:spPr bwMode="auto">
          <a:xfrm>
            <a:off x="643427" y="1314302"/>
            <a:ext cx="5225111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条件分支</a:t>
            </a:r>
            <a:r>
              <a:rPr lang="zh-CN" altLang="en-US" sz="2400" dirty="0" smtClean="0"/>
              <a:t>结构是</a:t>
            </a:r>
            <a:r>
              <a:rPr lang="zh-CN" altLang="en-US" sz="2400" dirty="0"/>
              <a:t>根据条件的成立与否，决定程序的分支走向。一共有三种分支结构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</a:rPr>
              <a:t>单分支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</a:rPr>
              <a:t>双分支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</a:rPr>
              <a:t>多分支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 smtClean="0"/>
              <a:t>其中</a:t>
            </a:r>
            <a:r>
              <a:rPr lang="zh-CN" altLang="en-US" sz="2400" dirty="0"/>
              <a:t>，多分支结构是在前面两种分支结构的基础上，衍变出来的一种结构。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632" y="1192218"/>
            <a:ext cx="2634200" cy="22869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603" y="3849414"/>
            <a:ext cx="3121152" cy="273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6798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_任意多边形 8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PA_任意多边形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PA_文本框 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0819" y="213868"/>
            <a:ext cx="21852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PA_图片 3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PA_文本框 1"/>
          <p:cNvSpPr txBox="1"/>
          <p:nvPr>
            <p:custDataLst>
              <p:tags r:id="rId5"/>
            </p:custDataLst>
          </p:nvPr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4.5.1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break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PA_矩形 3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8452" y="1038924"/>
            <a:ext cx="4516434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2400" dirty="0"/>
              <a:t>break</a:t>
            </a:r>
            <a:r>
              <a:rPr lang="zh-CN" altLang="en-US" sz="2400" dirty="0"/>
              <a:t>语句在</a:t>
            </a:r>
            <a:r>
              <a:rPr lang="en-US" altLang="zh-CN" sz="2400" dirty="0"/>
              <a:t>switch</a:t>
            </a:r>
            <a:r>
              <a:rPr lang="zh-CN" altLang="en-US" sz="2400" dirty="0"/>
              <a:t>分支选择结构中，就已经使用过，用于中断</a:t>
            </a:r>
            <a:r>
              <a:rPr lang="en-US" altLang="zh-CN" sz="2400" dirty="0"/>
              <a:t>switch</a:t>
            </a:r>
            <a:r>
              <a:rPr lang="zh-CN" altLang="en-US" sz="2400" dirty="0"/>
              <a:t>结构的运行，跳出分支选择。在循环结构中， </a:t>
            </a:r>
            <a:r>
              <a:rPr lang="en-US" altLang="zh-CN" sz="2400" dirty="0"/>
              <a:t>break</a:t>
            </a:r>
            <a:r>
              <a:rPr lang="zh-CN" altLang="en-US" sz="2400" dirty="0"/>
              <a:t>语句用于跳出当前循环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0000"/>
                </a:solidFill>
              </a:rPr>
              <a:t>教材</a:t>
            </a:r>
            <a:r>
              <a:rPr lang="en-US" altLang="zh-CN" sz="2400" dirty="0" smtClean="0">
                <a:solidFill>
                  <a:srgbClr val="FF0000"/>
                </a:solidFill>
              </a:rPr>
              <a:t>【</a:t>
            </a:r>
            <a:r>
              <a:rPr lang="zh-CN" altLang="en-US" sz="2400" dirty="0" smtClean="0">
                <a:solidFill>
                  <a:srgbClr val="FF0000"/>
                </a:solidFill>
              </a:rPr>
              <a:t>例</a:t>
            </a:r>
            <a:r>
              <a:rPr lang="en-US" altLang="zh-CN" sz="2400" dirty="0" smtClean="0">
                <a:solidFill>
                  <a:srgbClr val="FF0000"/>
                </a:solidFill>
              </a:rPr>
              <a:t>4-15】</a:t>
            </a:r>
          </a:p>
        </p:txBody>
      </p:sp>
      <p:sp>
        <p:nvSpPr>
          <p:cNvPr id="63" name="Rectangle 63"/>
          <p:cNvSpPr>
            <a:spLocks noChangeArrowheads="1"/>
          </p:cNvSpPr>
          <p:nvPr/>
        </p:nvSpPr>
        <p:spPr bwMode="auto">
          <a:xfrm>
            <a:off x="7919140" y="796074"/>
            <a:ext cx="985543" cy="418215"/>
          </a:xfrm>
          <a:prstGeom prst="ellipse">
            <a:avLst/>
          </a:prstGeom>
          <a:ln w="28575"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开始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Rectangle 64"/>
          <p:cNvSpPr>
            <a:spLocks noChangeArrowheads="1"/>
          </p:cNvSpPr>
          <p:nvPr/>
        </p:nvSpPr>
        <p:spPr bwMode="auto">
          <a:xfrm>
            <a:off x="7790554" y="6026785"/>
            <a:ext cx="1242716" cy="417288"/>
          </a:xfrm>
          <a:prstGeom prst="ellipse">
            <a:avLst/>
          </a:prstGeom>
          <a:ln w="28575"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/>
            <a:r>
              <a:rPr lang="zh-CN" altLang="en-US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结束</a:t>
            </a:r>
            <a:endParaRPr 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AutoShape 7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477237" y="1618604"/>
            <a:ext cx="1873397" cy="799179"/>
          </a:xfrm>
          <a:prstGeom prst="diamond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400" kern="1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条件</a:t>
            </a:r>
            <a:endParaRPr lang="zh-C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Rectangle 93"/>
          <p:cNvSpPr>
            <a:spLocks noChangeArrowheads="1"/>
          </p:cNvSpPr>
          <p:nvPr/>
        </p:nvSpPr>
        <p:spPr bwMode="auto">
          <a:xfrm>
            <a:off x="7590043" y="3681827"/>
            <a:ext cx="1639692" cy="540980"/>
          </a:xfrm>
          <a:prstGeom prst="diamond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000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break</a:t>
            </a:r>
            <a:endParaRPr 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8" name="直接箭头连接符 67"/>
          <p:cNvCxnSpPr>
            <a:stCxn id="65" idx="2"/>
            <a:endCxn id="69" idx="0"/>
          </p:cNvCxnSpPr>
          <p:nvPr/>
        </p:nvCxnSpPr>
        <p:spPr bwMode="auto">
          <a:xfrm flipH="1">
            <a:off x="8413935" y="2417783"/>
            <a:ext cx="1" cy="347462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" name="Rectangle 71"/>
          <p:cNvSpPr>
            <a:spLocks noChangeArrowheads="1"/>
          </p:cNvSpPr>
          <p:nvPr/>
        </p:nvSpPr>
        <p:spPr bwMode="auto">
          <a:xfrm>
            <a:off x="7706895" y="2765245"/>
            <a:ext cx="1414079" cy="46069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语句</a:t>
            </a:r>
            <a:r>
              <a:rPr lang="en-US" altLang="zh-CN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0" name="直接箭头连接符 69"/>
          <p:cNvCxnSpPr>
            <a:stCxn id="69" idx="2"/>
            <a:endCxn id="67" idx="0"/>
          </p:cNvCxnSpPr>
          <p:nvPr/>
        </p:nvCxnSpPr>
        <p:spPr bwMode="auto">
          <a:xfrm flipH="1">
            <a:off x="8409889" y="3225941"/>
            <a:ext cx="4046" cy="455886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" name="直接箭头连接符 84"/>
          <p:cNvCxnSpPr>
            <a:stCxn id="63" idx="4"/>
            <a:endCxn id="65" idx="0"/>
          </p:cNvCxnSpPr>
          <p:nvPr/>
        </p:nvCxnSpPr>
        <p:spPr>
          <a:xfrm>
            <a:off x="8411912" y="1214289"/>
            <a:ext cx="2024" cy="40431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1"/>
          <p:cNvSpPr>
            <a:spLocks noChangeArrowheads="1"/>
          </p:cNvSpPr>
          <p:nvPr/>
        </p:nvSpPr>
        <p:spPr bwMode="auto">
          <a:xfrm>
            <a:off x="7702850" y="4569223"/>
            <a:ext cx="1414079" cy="46069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语句</a:t>
            </a:r>
            <a:r>
              <a:rPr lang="en-US" altLang="zh-CN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/>
          <p:cNvCxnSpPr>
            <a:stCxn id="67" idx="2"/>
            <a:endCxn id="75" idx="0"/>
          </p:cNvCxnSpPr>
          <p:nvPr/>
        </p:nvCxnSpPr>
        <p:spPr bwMode="auto">
          <a:xfrm>
            <a:off x="8409889" y="4222807"/>
            <a:ext cx="1" cy="346416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肘形连接符 13"/>
          <p:cNvCxnSpPr>
            <a:stCxn id="75" idx="1"/>
            <a:endCxn id="65" idx="1"/>
          </p:cNvCxnSpPr>
          <p:nvPr/>
        </p:nvCxnSpPr>
        <p:spPr bwMode="auto">
          <a:xfrm rot="10800000">
            <a:off x="7477238" y="2018195"/>
            <a:ext cx="225613" cy="2781377"/>
          </a:xfrm>
          <a:prstGeom prst="bentConnector3">
            <a:avLst>
              <a:gd name="adj1" fmla="val 400854"/>
            </a:avLst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肘形连接符 15"/>
          <p:cNvCxnSpPr>
            <a:stCxn id="67" idx="3"/>
            <a:endCxn id="64" idx="0"/>
          </p:cNvCxnSpPr>
          <p:nvPr/>
        </p:nvCxnSpPr>
        <p:spPr bwMode="auto">
          <a:xfrm flipH="1">
            <a:off x="8411912" y="3952317"/>
            <a:ext cx="817823" cy="2074468"/>
          </a:xfrm>
          <a:prstGeom prst="bentConnector4">
            <a:avLst>
              <a:gd name="adj1" fmla="val -27952"/>
              <a:gd name="adj2" fmla="val 63301"/>
            </a:avLst>
          </a:prstGeom>
          <a:solidFill>
            <a:schemeClr val="accent1"/>
          </a:solidFill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文本框 21"/>
          <p:cNvSpPr txBox="1"/>
          <p:nvPr/>
        </p:nvSpPr>
        <p:spPr>
          <a:xfrm>
            <a:off x="8502493" y="2347957"/>
            <a:ext cx="361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9900"/>
                </a:solidFill>
              </a:rPr>
              <a:t>T</a:t>
            </a:r>
            <a:endParaRPr lang="zh-CN" altLang="en-US" sz="2400" dirty="0">
              <a:solidFill>
                <a:srgbClr val="009900"/>
              </a:solidFill>
            </a:endParaRPr>
          </a:p>
        </p:txBody>
      </p:sp>
      <p:cxnSp>
        <p:nvCxnSpPr>
          <p:cNvPr id="24" name="肘形连接符 23"/>
          <p:cNvCxnSpPr>
            <a:stCxn id="65" idx="3"/>
            <a:endCxn id="64" idx="6"/>
          </p:cNvCxnSpPr>
          <p:nvPr/>
        </p:nvCxnSpPr>
        <p:spPr bwMode="auto">
          <a:xfrm flipH="1">
            <a:off x="9033270" y="2018194"/>
            <a:ext cx="317364" cy="4217235"/>
          </a:xfrm>
          <a:prstGeom prst="bentConnector3">
            <a:avLst>
              <a:gd name="adj1" fmla="val -302529"/>
            </a:avLst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文本框 82"/>
          <p:cNvSpPr txBox="1"/>
          <p:nvPr/>
        </p:nvSpPr>
        <p:spPr>
          <a:xfrm>
            <a:off x="9258884" y="1651043"/>
            <a:ext cx="361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F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9427280" y="3681827"/>
            <a:ext cx="361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/>
                </a:solidFill>
              </a:rPr>
              <a:t>T</a:t>
            </a:r>
            <a:endParaRPr lang="zh-CN" altLang="en-US" sz="2400" dirty="0">
              <a:solidFill>
                <a:schemeClr val="accent5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8486060" y="4172041"/>
            <a:ext cx="361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9900"/>
                </a:solidFill>
              </a:rPr>
              <a:t>F</a:t>
            </a:r>
            <a:endParaRPr lang="zh-CN" altLang="en-US" sz="2400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30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3"/>
          <p:cNvSpPr>
            <a:spLocks noChangeArrowheads="1"/>
          </p:cNvSpPr>
          <p:nvPr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任意多边形 6"/>
          <p:cNvSpPr>
            <a:spLocks noChangeArrowheads="1"/>
          </p:cNvSpPr>
          <p:nvPr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6083749" y="2744887"/>
            <a:ext cx="231986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continue</a:t>
            </a:r>
            <a:endParaRPr lang="zh-CN" altLang="en-US" sz="4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3870531" y="2797821"/>
            <a:ext cx="1851498" cy="663575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4.5.2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102" name="文本框 10"/>
          <p:cNvSpPr>
            <a:spLocks noChangeArrowheads="1"/>
          </p:cNvSpPr>
          <p:nvPr/>
        </p:nvSpPr>
        <p:spPr bwMode="auto">
          <a:xfrm>
            <a:off x="294803" y="83494"/>
            <a:ext cx="27671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4.5</a:t>
            </a:r>
            <a:r>
              <a:rPr lang="zh-CN" altLang="en-US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、循环结构</a:t>
            </a:r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 bwMode="auto">
          <a:xfrm rot="10800000">
            <a:off x="11013034" y="-15508"/>
            <a:ext cx="1164485" cy="659667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7" name="肘形连接符 6"/>
          <p:cNvCxnSpPr>
            <a:stCxn id="4102" idx="2"/>
            <a:endCxn id="4101" idx="1"/>
          </p:cNvCxnSpPr>
          <p:nvPr/>
        </p:nvCxnSpPr>
        <p:spPr bwMode="auto">
          <a:xfrm rot="16200000" flipH="1">
            <a:off x="1482218" y="741296"/>
            <a:ext cx="2584450" cy="2192176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0E814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11380764" y="83494"/>
            <a:ext cx="4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76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_任意多边形 8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PA_任意多边形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PA_文本框 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0819" y="213868"/>
            <a:ext cx="21852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PA_图片 3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PA_文本框 1"/>
          <p:cNvSpPr txBox="1"/>
          <p:nvPr>
            <p:custDataLst>
              <p:tags r:id="rId5"/>
            </p:custDataLst>
          </p:nvPr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4.5.2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continue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PA_矩形 3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54349" y="1373503"/>
            <a:ext cx="5177548" cy="2790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2400" dirty="0"/>
              <a:t>continue</a:t>
            </a:r>
            <a:r>
              <a:rPr lang="zh-CN" altLang="en-US" sz="2400" dirty="0" smtClean="0"/>
              <a:t>语句跳</a:t>
            </a:r>
            <a:r>
              <a:rPr lang="zh-CN" altLang="en-US" sz="2400" dirty="0"/>
              <a:t>过其所在循环的当前一步，进入下一次循环，如果循环条件依然满足，那么其所在的循环会继续执行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0000"/>
                </a:solidFill>
              </a:rPr>
              <a:t>教材</a:t>
            </a:r>
            <a:r>
              <a:rPr lang="en-US" altLang="zh-CN" sz="2400" dirty="0" smtClean="0">
                <a:solidFill>
                  <a:srgbClr val="FF0000"/>
                </a:solidFill>
              </a:rPr>
              <a:t>【</a:t>
            </a:r>
            <a:r>
              <a:rPr lang="zh-CN" altLang="en-US" sz="2400" dirty="0" smtClean="0">
                <a:solidFill>
                  <a:srgbClr val="FF0000"/>
                </a:solidFill>
              </a:rPr>
              <a:t>例</a:t>
            </a:r>
            <a:r>
              <a:rPr lang="en-US" altLang="zh-CN" sz="2400" dirty="0" smtClean="0">
                <a:solidFill>
                  <a:srgbClr val="FF0000"/>
                </a:solidFill>
              </a:rPr>
              <a:t>4-16】</a:t>
            </a:r>
          </a:p>
        </p:txBody>
      </p:sp>
      <p:sp>
        <p:nvSpPr>
          <p:cNvPr id="63" name="Rectangle 63"/>
          <p:cNvSpPr>
            <a:spLocks noChangeArrowheads="1"/>
          </p:cNvSpPr>
          <p:nvPr/>
        </p:nvSpPr>
        <p:spPr bwMode="auto">
          <a:xfrm>
            <a:off x="7919140" y="796074"/>
            <a:ext cx="985543" cy="418215"/>
          </a:xfrm>
          <a:prstGeom prst="ellipse">
            <a:avLst/>
          </a:prstGeom>
          <a:ln w="28575"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开始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Rectangle 64"/>
          <p:cNvSpPr>
            <a:spLocks noChangeArrowheads="1"/>
          </p:cNvSpPr>
          <p:nvPr/>
        </p:nvSpPr>
        <p:spPr bwMode="auto">
          <a:xfrm>
            <a:off x="7788531" y="5696474"/>
            <a:ext cx="1242716" cy="417288"/>
          </a:xfrm>
          <a:prstGeom prst="ellipse">
            <a:avLst/>
          </a:prstGeom>
          <a:ln w="28575"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/>
            <a:r>
              <a:rPr lang="zh-CN" altLang="en-US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结束</a:t>
            </a:r>
            <a:endParaRPr 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AutoShape 7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477237" y="1618604"/>
            <a:ext cx="1873397" cy="799179"/>
          </a:xfrm>
          <a:prstGeom prst="diamond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400" kern="1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条件</a:t>
            </a:r>
            <a:endParaRPr lang="zh-C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Rectangle 93"/>
          <p:cNvSpPr>
            <a:spLocks noChangeArrowheads="1"/>
          </p:cNvSpPr>
          <p:nvPr/>
        </p:nvSpPr>
        <p:spPr bwMode="auto">
          <a:xfrm>
            <a:off x="7262272" y="3669966"/>
            <a:ext cx="2295234" cy="482248"/>
          </a:xfrm>
          <a:prstGeom prst="diamond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000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continue</a:t>
            </a:r>
            <a:endParaRPr 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8" name="直接箭头连接符 67"/>
          <p:cNvCxnSpPr>
            <a:stCxn id="65" idx="2"/>
            <a:endCxn id="69" idx="0"/>
          </p:cNvCxnSpPr>
          <p:nvPr/>
        </p:nvCxnSpPr>
        <p:spPr bwMode="auto">
          <a:xfrm flipH="1">
            <a:off x="8413935" y="2417783"/>
            <a:ext cx="1" cy="347462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" name="Rectangle 71"/>
          <p:cNvSpPr>
            <a:spLocks noChangeArrowheads="1"/>
          </p:cNvSpPr>
          <p:nvPr/>
        </p:nvSpPr>
        <p:spPr bwMode="auto">
          <a:xfrm>
            <a:off x="7706895" y="2765245"/>
            <a:ext cx="1414079" cy="46069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语句</a:t>
            </a:r>
            <a:r>
              <a:rPr lang="en-US" altLang="zh-CN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0" name="直接箭头连接符 69"/>
          <p:cNvCxnSpPr>
            <a:stCxn id="69" idx="2"/>
            <a:endCxn id="67" idx="0"/>
          </p:cNvCxnSpPr>
          <p:nvPr/>
        </p:nvCxnSpPr>
        <p:spPr bwMode="auto">
          <a:xfrm flipH="1">
            <a:off x="8409889" y="3225941"/>
            <a:ext cx="4046" cy="444025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" name="直接箭头连接符 84"/>
          <p:cNvCxnSpPr>
            <a:stCxn id="63" idx="4"/>
            <a:endCxn id="65" idx="0"/>
          </p:cNvCxnSpPr>
          <p:nvPr/>
        </p:nvCxnSpPr>
        <p:spPr>
          <a:xfrm>
            <a:off x="8411912" y="1214289"/>
            <a:ext cx="2024" cy="40431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1"/>
          <p:cNvSpPr>
            <a:spLocks noChangeArrowheads="1"/>
          </p:cNvSpPr>
          <p:nvPr/>
        </p:nvSpPr>
        <p:spPr bwMode="auto">
          <a:xfrm>
            <a:off x="7702850" y="4569223"/>
            <a:ext cx="1414079" cy="46069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语句</a:t>
            </a:r>
            <a:r>
              <a:rPr lang="en-US" altLang="zh-CN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" name="肘形连接符 13"/>
          <p:cNvCxnSpPr>
            <a:stCxn id="75" idx="1"/>
            <a:endCxn id="65" idx="1"/>
          </p:cNvCxnSpPr>
          <p:nvPr/>
        </p:nvCxnSpPr>
        <p:spPr bwMode="auto">
          <a:xfrm rot="10800000">
            <a:off x="7477238" y="2018195"/>
            <a:ext cx="225613" cy="2781377"/>
          </a:xfrm>
          <a:prstGeom prst="bentConnector3">
            <a:avLst>
              <a:gd name="adj1" fmla="val 400854"/>
            </a:avLst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肘形连接符 15"/>
          <p:cNvCxnSpPr>
            <a:stCxn id="67" idx="1"/>
            <a:endCxn id="65" idx="1"/>
          </p:cNvCxnSpPr>
          <p:nvPr/>
        </p:nvCxnSpPr>
        <p:spPr bwMode="auto">
          <a:xfrm rot="10800000" flipH="1">
            <a:off x="7262271" y="2018194"/>
            <a:ext cx="214965" cy="1892896"/>
          </a:xfrm>
          <a:prstGeom prst="bentConnector3">
            <a:avLst>
              <a:gd name="adj1" fmla="val -106343"/>
            </a:avLst>
          </a:prstGeom>
          <a:solidFill>
            <a:schemeClr val="accent1"/>
          </a:solidFill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文本框 21"/>
          <p:cNvSpPr txBox="1"/>
          <p:nvPr/>
        </p:nvSpPr>
        <p:spPr>
          <a:xfrm>
            <a:off x="8514721" y="2362218"/>
            <a:ext cx="361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9900"/>
                </a:solidFill>
              </a:rPr>
              <a:t>T</a:t>
            </a:r>
            <a:endParaRPr lang="zh-CN" altLang="en-US" sz="2400" dirty="0">
              <a:solidFill>
                <a:srgbClr val="009900"/>
              </a:solidFill>
            </a:endParaRPr>
          </a:p>
        </p:txBody>
      </p:sp>
      <p:cxnSp>
        <p:nvCxnSpPr>
          <p:cNvPr id="24" name="肘形连接符 23"/>
          <p:cNvCxnSpPr>
            <a:stCxn id="65" idx="3"/>
            <a:endCxn id="64" idx="6"/>
          </p:cNvCxnSpPr>
          <p:nvPr/>
        </p:nvCxnSpPr>
        <p:spPr bwMode="auto">
          <a:xfrm flipH="1">
            <a:off x="9031247" y="2018194"/>
            <a:ext cx="319387" cy="3886924"/>
          </a:xfrm>
          <a:prstGeom prst="bentConnector3">
            <a:avLst>
              <a:gd name="adj1" fmla="val -362278"/>
            </a:avLst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文本框 82"/>
          <p:cNvSpPr txBox="1"/>
          <p:nvPr/>
        </p:nvSpPr>
        <p:spPr>
          <a:xfrm>
            <a:off x="8462210" y="4090952"/>
            <a:ext cx="361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9900"/>
                </a:solidFill>
              </a:rPr>
              <a:t>F</a:t>
            </a:r>
            <a:endParaRPr lang="zh-CN" altLang="en-US" sz="2400" dirty="0">
              <a:solidFill>
                <a:srgbClr val="0099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025396" y="3439132"/>
            <a:ext cx="361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/>
                </a:solidFill>
              </a:rPr>
              <a:t>T</a:t>
            </a:r>
            <a:endParaRPr lang="zh-CN" altLang="en-US" sz="2400" dirty="0">
              <a:solidFill>
                <a:schemeClr val="accent5"/>
              </a:solidFill>
            </a:endParaRPr>
          </a:p>
        </p:txBody>
      </p:sp>
      <p:cxnSp>
        <p:nvCxnSpPr>
          <p:cNvPr id="9" name="直接箭头连接符 8"/>
          <p:cNvCxnSpPr>
            <a:stCxn id="67" idx="2"/>
            <a:endCxn id="75" idx="0"/>
          </p:cNvCxnSpPr>
          <p:nvPr/>
        </p:nvCxnSpPr>
        <p:spPr bwMode="auto">
          <a:xfrm>
            <a:off x="8409889" y="4152214"/>
            <a:ext cx="1" cy="417009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文本框 31"/>
          <p:cNvSpPr txBox="1"/>
          <p:nvPr/>
        </p:nvSpPr>
        <p:spPr>
          <a:xfrm>
            <a:off x="9823483" y="1627356"/>
            <a:ext cx="361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F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4860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3"/>
          <p:cNvSpPr>
            <a:spLocks noChangeArrowheads="1"/>
          </p:cNvSpPr>
          <p:nvPr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任意多边形 6"/>
          <p:cNvSpPr>
            <a:spLocks noChangeArrowheads="1"/>
          </p:cNvSpPr>
          <p:nvPr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6083749" y="2744887"/>
            <a:ext cx="31021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return</a:t>
            </a:r>
            <a:r>
              <a:rPr lang="zh-CN" altLang="en-US" sz="4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与</a:t>
            </a:r>
            <a:r>
              <a:rPr lang="en-US" altLang="zh-CN" sz="4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exit</a:t>
            </a:r>
            <a:endParaRPr lang="zh-CN" altLang="en-US" sz="4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3870531" y="2797821"/>
            <a:ext cx="1851498" cy="663575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4.5.3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102" name="文本框 10"/>
          <p:cNvSpPr>
            <a:spLocks noChangeArrowheads="1"/>
          </p:cNvSpPr>
          <p:nvPr/>
        </p:nvSpPr>
        <p:spPr bwMode="auto">
          <a:xfrm>
            <a:off x="294803" y="83494"/>
            <a:ext cx="27671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4.5</a:t>
            </a:r>
            <a:r>
              <a:rPr lang="zh-CN" altLang="en-US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、循环结构</a:t>
            </a:r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 bwMode="auto">
          <a:xfrm rot="10800000">
            <a:off x="11013034" y="-15508"/>
            <a:ext cx="1164485" cy="659667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7" name="肘形连接符 6"/>
          <p:cNvCxnSpPr>
            <a:stCxn id="4102" idx="2"/>
            <a:endCxn id="4101" idx="1"/>
          </p:cNvCxnSpPr>
          <p:nvPr/>
        </p:nvCxnSpPr>
        <p:spPr bwMode="auto">
          <a:xfrm rot="16200000" flipH="1">
            <a:off x="1482218" y="741296"/>
            <a:ext cx="2584450" cy="2192176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0E814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11380764" y="83494"/>
            <a:ext cx="4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40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_任意多边形 8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PA_任意多边形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PA_文本框 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0819" y="213868"/>
            <a:ext cx="21852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PA_图片 3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PA_文本框 1"/>
          <p:cNvSpPr txBox="1"/>
          <p:nvPr>
            <p:custDataLst>
              <p:tags r:id="rId5"/>
            </p:custDataLst>
          </p:nvPr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4.5.3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return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exit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PA_矩形 3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69162" y="1110262"/>
            <a:ext cx="4130973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2000" dirty="0"/>
              <a:t>return</a:t>
            </a:r>
            <a:r>
              <a:rPr lang="zh-CN" altLang="en-US" sz="2000" dirty="0"/>
              <a:t>语句与</a:t>
            </a:r>
            <a:r>
              <a:rPr lang="en-US" altLang="zh-CN" sz="2000" dirty="0"/>
              <a:t>exit</a:t>
            </a:r>
            <a:r>
              <a:rPr lang="zh-CN" altLang="en-US" sz="2000" dirty="0"/>
              <a:t>语句都用于结束当前程序脚本的运行。它们与</a:t>
            </a:r>
            <a:r>
              <a:rPr lang="en-US" altLang="zh-CN" sz="2000" dirty="0"/>
              <a:t>break</a:t>
            </a:r>
            <a:r>
              <a:rPr lang="zh-CN" altLang="en-US" sz="2000" dirty="0"/>
              <a:t>语句相似，但</a:t>
            </a:r>
            <a:r>
              <a:rPr lang="en-US" altLang="zh-CN" sz="2000" dirty="0"/>
              <a:t>break</a:t>
            </a:r>
            <a:r>
              <a:rPr lang="zh-CN" altLang="en-US" sz="2000" dirty="0"/>
              <a:t>语句只退出其所在的循环，而</a:t>
            </a:r>
            <a:r>
              <a:rPr lang="en-US" altLang="zh-CN" sz="2000" dirty="0"/>
              <a:t>return</a:t>
            </a:r>
            <a:r>
              <a:rPr lang="zh-CN" altLang="en-US" sz="2000" dirty="0"/>
              <a:t>与</a:t>
            </a:r>
            <a:r>
              <a:rPr lang="en-US" altLang="zh-CN" sz="2000" dirty="0"/>
              <a:t>exit</a:t>
            </a:r>
            <a:r>
              <a:rPr lang="zh-CN" altLang="en-US" sz="2000" dirty="0"/>
              <a:t>即退出其所在的整个脚本文件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000" dirty="0" smtClean="0"/>
              <a:t>*</a:t>
            </a:r>
            <a:r>
              <a:rPr lang="zh-CN" altLang="en-US" sz="2000" dirty="0" smtClean="0"/>
              <a:t>在函数中，</a:t>
            </a:r>
            <a:r>
              <a:rPr lang="en-US" altLang="zh-CN" sz="2000" dirty="0" smtClean="0"/>
              <a:t>return</a:t>
            </a:r>
            <a:r>
              <a:rPr lang="zh-CN" altLang="en-US" sz="2000" dirty="0" smtClean="0"/>
              <a:t>退出函数，或返回一个函数值。</a:t>
            </a:r>
            <a:endParaRPr lang="en-US" altLang="zh-CN" sz="2000" dirty="0" smtClean="0"/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</a:rPr>
              <a:t>教材</a:t>
            </a:r>
            <a:r>
              <a:rPr lang="en-US" altLang="zh-CN" sz="2000" dirty="0" smtClean="0">
                <a:solidFill>
                  <a:srgbClr val="FF0000"/>
                </a:solidFill>
              </a:rPr>
              <a:t>【</a:t>
            </a:r>
            <a:r>
              <a:rPr lang="zh-CN" altLang="en-US" sz="2000" dirty="0" smtClean="0">
                <a:solidFill>
                  <a:srgbClr val="FF0000"/>
                </a:solidFill>
              </a:rPr>
              <a:t>例</a:t>
            </a:r>
            <a:r>
              <a:rPr lang="en-US" altLang="zh-CN" sz="2000" dirty="0" smtClean="0">
                <a:solidFill>
                  <a:srgbClr val="FF0000"/>
                </a:solidFill>
              </a:rPr>
              <a:t>4-17】【</a:t>
            </a:r>
            <a:r>
              <a:rPr lang="zh-CN" altLang="en-US" sz="2000" dirty="0" smtClean="0">
                <a:solidFill>
                  <a:srgbClr val="FF0000"/>
                </a:solidFill>
              </a:rPr>
              <a:t>例</a:t>
            </a:r>
            <a:r>
              <a:rPr lang="en-US" altLang="zh-CN" sz="2000" dirty="0" smtClean="0">
                <a:solidFill>
                  <a:srgbClr val="FF0000"/>
                </a:solidFill>
              </a:rPr>
              <a:t>4-18】</a:t>
            </a:r>
          </a:p>
        </p:txBody>
      </p:sp>
      <p:sp>
        <p:nvSpPr>
          <p:cNvPr id="63" name="Rectangle 63"/>
          <p:cNvSpPr>
            <a:spLocks noChangeArrowheads="1"/>
          </p:cNvSpPr>
          <p:nvPr/>
        </p:nvSpPr>
        <p:spPr bwMode="auto">
          <a:xfrm>
            <a:off x="5993887" y="809450"/>
            <a:ext cx="985543" cy="418215"/>
          </a:xfrm>
          <a:prstGeom prst="ellipse">
            <a:avLst/>
          </a:prstGeom>
          <a:ln w="28575"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开始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Rectangle 64"/>
          <p:cNvSpPr>
            <a:spLocks noChangeArrowheads="1"/>
          </p:cNvSpPr>
          <p:nvPr/>
        </p:nvSpPr>
        <p:spPr bwMode="auto">
          <a:xfrm>
            <a:off x="5600240" y="4936975"/>
            <a:ext cx="1800976" cy="511121"/>
          </a:xfrm>
          <a:prstGeom prst="ellipse">
            <a:avLst/>
          </a:prstGeom>
          <a:ln w="28575"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/>
            <a:r>
              <a:rPr lang="zh-CN" altLang="en-US" sz="2000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循环结束</a:t>
            </a:r>
            <a:endParaRPr 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AutoShape 7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772229" y="1618604"/>
            <a:ext cx="1431494" cy="634504"/>
          </a:xfrm>
          <a:prstGeom prst="diamond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000" kern="1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条件</a:t>
            </a:r>
            <a:endParaRPr lang="zh-CN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Rectangle 93"/>
          <p:cNvSpPr>
            <a:spLocks noChangeArrowheads="1"/>
          </p:cNvSpPr>
          <p:nvPr/>
        </p:nvSpPr>
        <p:spPr bwMode="auto">
          <a:xfrm>
            <a:off x="5574151" y="3318277"/>
            <a:ext cx="1854657" cy="482248"/>
          </a:xfrm>
          <a:prstGeom prst="diamond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000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endParaRPr 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8" name="直接箭头连接符 67"/>
          <p:cNvCxnSpPr>
            <a:stCxn id="65" idx="2"/>
            <a:endCxn id="69" idx="0"/>
          </p:cNvCxnSpPr>
          <p:nvPr/>
        </p:nvCxnSpPr>
        <p:spPr bwMode="auto">
          <a:xfrm>
            <a:off x="6487976" y="2253108"/>
            <a:ext cx="12753" cy="258920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" name="Rectangle 71"/>
          <p:cNvSpPr>
            <a:spLocks noChangeArrowheads="1"/>
          </p:cNvSpPr>
          <p:nvPr/>
        </p:nvSpPr>
        <p:spPr bwMode="auto">
          <a:xfrm>
            <a:off x="5793689" y="2512028"/>
            <a:ext cx="1414079" cy="46069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语句</a:t>
            </a:r>
            <a:r>
              <a:rPr lang="en-US" altLang="zh-CN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0" name="直接箭头连接符 69"/>
          <p:cNvCxnSpPr>
            <a:stCxn id="69" idx="2"/>
            <a:endCxn id="67" idx="0"/>
          </p:cNvCxnSpPr>
          <p:nvPr/>
        </p:nvCxnSpPr>
        <p:spPr bwMode="auto">
          <a:xfrm>
            <a:off x="6500729" y="2972724"/>
            <a:ext cx="751" cy="345553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" name="直接箭头连接符 84"/>
          <p:cNvCxnSpPr>
            <a:stCxn id="63" idx="4"/>
            <a:endCxn id="65" idx="0"/>
          </p:cNvCxnSpPr>
          <p:nvPr/>
        </p:nvCxnSpPr>
        <p:spPr>
          <a:xfrm>
            <a:off x="6486659" y="1227665"/>
            <a:ext cx="1317" cy="39093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1"/>
          <p:cNvSpPr>
            <a:spLocks noChangeArrowheads="1"/>
          </p:cNvSpPr>
          <p:nvPr/>
        </p:nvSpPr>
        <p:spPr bwMode="auto">
          <a:xfrm>
            <a:off x="5793688" y="4181114"/>
            <a:ext cx="1414079" cy="46069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语句</a:t>
            </a:r>
            <a:r>
              <a:rPr lang="en-US" altLang="zh-CN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" name="肘形连接符 13"/>
          <p:cNvCxnSpPr>
            <a:stCxn id="75" idx="1"/>
            <a:endCxn id="65" idx="1"/>
          </p:cNvCxnSpPr>
          <p:nvPr/>
        </p:nvCxnSpPr>
        <p:spPr bwMode="auto">
          <a:xfrm rot="10800000">
            <a:off x="5772230" y="1935856"/>
            <a:ext cx="21459" cy="2475606"/>
          </a:xfrm>
          <a:prstGeom prst="bentConnector3">
            <a:avLst>
              <a:gd name="adj1" fmla="val 3263083"/>
            </a:avLst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文本框 21"/>
          <p:cNvSpPr txBox="1"/>
          <p:nvPr/>
        </p:nvSpPr>
        <p:spPr>
          <a:xfrm>
            <a:off x="6613402" y="2127995"/>
            <a:ext cx="361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9900"/>
                </a:solidFill>
              </a:rPr>
              <a:t>T</a:t>
            </a:r>
            <a:endParaRPr lang="zh-CN" altLang="en-US" sz="2400" dirty="0">
              <a:solidFill>
                <a:srgbClr val="009900"/>
              </a:solidFill>
            </a:endParaRPr>
          </a:p>
        </p:txBody>
      </p:sp>
      <p:cxnSp>
        <p:nvCxnSpPr>
          <p:cNvPr id="24" name="肘形连接符 23"/>
          <p:cNvCxnSpPr>
            <a:stCxn id="65" idx="3"/>
            <a:endCxn id="64" idx="6"/>
          </p:cNvCxnSpPr>
          <p:nvPr/>
        </p:nvCxnSpPr>
        <p:spPr bwMode="auto">
          <a:xfrm>
            <a:off x="7203723" y="1935856"/>
            <a:ext cx="197493" cy="3256680"/>
          </a:xfrm>
          <a:prstGeom prst="bentConnector3">
            <a:avLst>
              <a:gd name="adj1" fmla="val 215751"/>
            </a:avLst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文本框 82"/>
          <p:cNvSpPr txBox="1"/>
          <p:nvPr/>
        </p:nvSpPr>
        <p:spPr>
          <a:xfrm>
            <a:off x="6549311" y="3780853"/>
            <a:ext cx="361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9900"/>
                </a:solidFill>
              </a:rPr>
              <a:t>F</a:t>
            </a:r>
            <a:endParaRPr lang="zh-CN" altLang="en-US" sz="2400" dirty="0">
              <a:solidFill>
                <a:srgbClr val="0099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587017" y="5611861"/>
            <a:ext cx="361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rgbClr val="002060"/>
                </a:solidFill>
              </a:defRPr>
            </a:lvl1pPr>
          </a:lstStyle>
          <a:p>
            <a:r>
              <a:rPr lang="en-US" altLang="zh-CN" dirty="0"/>
              <a:t>T</a:t>
            </a:r>
            <a:endParaRPr lang="zh-CN" altLang="en-US" dirty="0"/>
          </a:p>
        </p:txBody>
      </p:sp>
      <p:cxnSp>
        <p:nvCxnSpPr>
          <p:cNvPr id="9" name="直接箭头连接符 8"/>
          <p:cNvCxnSpPr>
            <a:stCxn id="67" idx="2"/>
            <a:endCxn id="75" idx="0"/>
          </p:cNvCxnSpPr>
          <p:nvPr/>
        </p:nvCxnSpPr>
        <p:spPr bwMode="auto">
          <a:xfrm flipH="1">
            <a:off x="6500728" y="3800525"/>
            <a:ext cx="752" cy="380589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文本框 31"/>
          <p:cNvSpPr txBox="1"/>
          <p:nvPr/>
        </p:nvSpPr>
        <p:spPr>
          <a:xfrm>
            <a:off x="7124019" y="1511582"/>
            <a:ext cx="361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F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4" name="剪去单角的矩形 43"/>
          <p:cNvSpPr/>
          <p:nvPr/>
        </p:nvSpPr>
        <p:spPr bwMode="auto">
          <a:xfrm>
            <a:off x="5700782" y="5756492"/>
            <a:ext cx="1728026" cy="643659"/>
          </a:xfrm>
          <a:prstGeom prst="snip1Rect">
            <a:avLst>
              <a:gd name="adj" fmla="val 50000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文件结束</a:t>
            </a:r>
          </a:p>
        </p:txBody>
      </p:sp>
      <p:cxnSp>
        <p:nvCxnSpPr>
          <p:cNvPr id="46" name="肘形连接符 45"/>
          <p:cNvCxnSpPr>
            <a:stCxn id="67" idx="3"/>
            <a:endCxn id="44" idx="0"/>
          </p:cNvCxnSpPr>
          <p:nvPr/>
        </p:nvCxnSpPr>
        <p:spPr bwMode="auto">
          <a:xfrm>
            <a:off x="7428808" y="3559401"/>
            <a:ext cx="12700" cy="2518921"/>
          </a:xfrm>
          <a:prstGeom prst="bentConnector3">
            <a:avLst>
              <a:gd name="adj1" fmla="val 4458465"/>
            </a:avLst>
          </a:prstGeom>
          <a:solidFill>
            <a:schemeClr val="accent1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63"/>
          <p:cNvSpPr>
            <a:spLocks noChangeArrowheads="1"/>
          </p:cNvSpPr>
          <p:nvPr/>
        </p:nvSpPr>
        <p:spPr bwMode="auto">
          <a:xfrm>
            <a:off x="9747627" y="804655"/>
            <a:ext cx="985543" cy="418215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开始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Rectangle 64"/>
          <p:cNvSpPr>
            <a:spLocks noChangeArrowheads="1"/>
          </p:cNvSpPr>
          <p:nvPr/>
        </p:nvSpPr>
        <p:spPr bwMode="auto">
          <a:xfrm>
            <a:off x="9353980" y="4932180"/>
            <a:ext cx="1800976" cy="511121"/>
          </a:xfrm>
          <a:prstGeom prst="ellipse">
            <a:avLst/>
          </a:prstGeom>
          <a:ln w="28575"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/>
            <a:r>
              <a:rPr lang="zh-CN" altLang="en-US" sz="2000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循环结束</a:t>
            </a:r>
            <a:endParaRPr 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AutoShape 7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525969" y="1613809"/>
            <a:ext cx="1431494" cy="634504"/>
          </a:xfrm>
          <a:prstGeom prst="diamond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000" kern="1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条件</a:t>
            </a:r>
            <a:endParaRPr lang="zh-CN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Rectangle 93"/>
          <p:cNvSpPr>
            <a:spLocks noChangeArrowheads="1"/>
          </p:cNvSpPr>
          <p:nvPr/>
        </p:nvSpPr>
        <p:spPr bwMode="auto">
          <a:xfrm>
            <a:off x="9327891" y="3313482"/>
            <a:ext cx="1854657" cy="482248"/>
          </a:xfrm>
          <a:prstGeom prst="diamond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000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exit</a:t>
            </a:r>
            <a:endParaRPr 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6" name="直接箭头连接符 65"/>
          <p:cNvCxnSpPr>
            <a:stCxn id="61" idx="2"/>
            <a:endCxn id="71" idx="0"/>
          </p:cNvCxnSpPr>
          <p:nvPr/>
        </p:nvCxnSpPr>
        <p:spPr bwMode="auto">
          <a:xfrm>
            <a:off x="10241716" y="2248313"/>
            <a:ext cx="12753" cy="258920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" name="Rectangle 71"/>
          <p:cNvSpPr>
            <a:spLocks noChangeArrowheads="1"/>
          </p:cNvSpPr>
          <p:nvPr/>
        </p:nvSpPr>
        <p:spPr bwMode="auto">
          <a:xfrm>
            <a:off x="9547429" y="2507233"/>
            <a:ext cx="1414079" cy="46069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语句</a:t>
            </a:r>
            <a:r>
              <a:rPr lang="en-US" altLang="zh-CN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2" name="直接箭头连接符 71"/>
          <p:cNvCxnSpPr>
            <a:stCxn id="71" idx="2"/>
            <a:endCxn id="62" idx="0"/>
          </p:cNvCxnSpPr>
          <p:nvPr/>
        </p:nvCxnSpPr>
        <p:spPr bwMode="auto">
          <a:xfrm>
            <a:off x="10254469" y="2967929"/>
            <a:ext cx="751" cy="345553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直接箭头连接符 72"/>
          <p:cNvCxnSpPr>
            <a:stCxn id="59" idx="4"/>
            <a:endCxn id="61" idx="0"/>
          </p:cNvCxnSpPr>
          <p:nvPr/>
        </p:nvCxnSpPr>
        <p:spPr>
          <a:xfrm>
            <a:off x="10240399" y="1222870"/>
            <a:ext cx="1317" cy="39093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9547428" y="4176319"/>
            <a:ext cx="1414079" cy="46069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语句</a:t>
            </a:r>
            <a:r>
              <a:rPr lang="en-US" altLang="zh-CN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6" name="肘形连接符 75"/>
          <p:cNvCxnSpPr>
            <a:stCxn id="74" idx="1"/>
            <a:endCxn id="61" idx="1"/>
          </p:cNvCxnSpPr>
          <p:nvPr/>
        </p:nvCxnSpPr>
        <p:spPr bwMode="auto">
          <a:xfrm rot="10800000">
            <a:off x="9525970" y="1931061"/>
            <a:ext cx="21459" cy="2475606"/>
          </a:xfrm>
          <a:prstGeom prst="bentConnector3">
            <a:avLst>
              <a:gd name="adj1" fmla="val 3131973"/>
            </a:avLst>
          </a:prstGeom>
          <a:noFill/>
          <a:ln w="38100">
            <a:solidFill>
              <a:schemeClr val="accent5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" name="文本框 77"/>
          <p:cNvSpPr txBox="1"/>
          <p:nvPr/>
        </p:nvSpPr>
        <p:spPr>
          <a:xfrm>
            <a:off x="10367142" y="2123200"/>
            <a:ext cx="361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9900"/>
                </a:solidFill>
              </a:rPr>
              <a:t>T</a:t>
            </a:r>
            <a:endParaRPr lang="zh-CN" altLang="en-US" sz="2400" dirty="0">
              <a:solidFill>
                <a:srgbClr val="009900"/>
              </a:solidFill>
            </a:endParaRPr>
          </a:p>
        </p:txBody>
      </p:sp>
      <p:cxnSp>
        <p:nvCxnSpPr>
          <p:cNvPr id="79" name="肘形连接符 78"/>
          <p:cNvCxnSpPr>
            <a:stCxn id="61" idx="3"/>
            <a:endCxn id="60" idx="6"/>
          </p:cNvCxnSpPr>
          <p:nvPr/>
        </p:nvCxnSpPr>
        <p:spPr bwMode="auto">
          <a:xfrm>
            <a:off x="10957463" y="1931061"/>
            <a:ext cx="197493" cy="3256680"/>
          </a:xfrm>
          <a:prstGeom prst="bentConnector3">
            <a:avLst>
              <a:gd name="adj1" fmla="val 215751"/>
            </a:avLst>
          </a:prstGeom>
          <a:solidFill>
            <a:schemeClr val="accent1"/>
          </a:solidFill>
          <a:ln w="28575" cap="flat" cmpd="sng" algn="ctr">
            <a:solidFill>
              <a:srgbClr val="FF33CC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0" name="文本框 79"/>
          <p:cNvSpPr txBox="1"/>
          <p:nvPr/>
        </p:nvSpPr>
        <p:spPr>
          <a:xfrm>
            <a:off x="10303051" y="3776058"/>
            <a:ext cx="361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9900"/>
                </a:solidFill>
              </a:rPr>
              <a:t>F</a:t>
            </a:r>
            <a:endParaRPr lang="zh-CN" altLang="en-US" sz="2400" dirty="0">
              <a:solidFill>
                <a:srgbClr val="009900"/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1240708" y="5611861"/>
            <a:ext cx="361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2060"/>
                </a:solidFill>
              </a:rPr>
              <a:t>T</a:t>
            </a:r>
            <a:endParaRPr lang="zh-CN" altLang="en-US" sz="2400" dirty="0">
              <a:solidFill>
                <a:srgbClr val="002060"/>
              </a:solidFill>
            </a:endParaRPr>
          </a:p>
        </p:txBody>
      </p:sp>
      <p:cxnSp>
        <p:nvCxnSpPr>
          <p:cNvPr id="82" name="直接箭头连接符 81"/>
          <p:cNvCxnSpPr>
            <a:stCxn id="62" idx="2"/>
            <a:endCxn id="74" idx="0"/>
          </p:cNvCxnSpPr>
          <p:nvPr/>
        </p:nvCxnSpPr>
        <p:spPr bwMode="auto">
          <a:xfrm flipH="1">
            <a:off x="10254468" y="3795730"/>
            <a:ext cx="752" cy="380589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文本框 83"/>
          <p:cNvSpPr txBox="1"/>
          <p:nvPr/>
        </p:nvSpPr>
        <p:spPr>
          <a:xfrm>
            <a:off x="10877759" y="1506787"/>
            <a:ext cx="361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33CC"/>
                </a:solidFill>
              </a:rPr>
              <a:t>F</a:t>
            </a:r>
            <a:endParaRPr lang="zh-CN" altLang="en-US" sz="2400" dirty="0">
              <a:solidFill>
                <a:srgbClr val="FF33CC"/>
              </a:solidFill>
            </a:endParaRPr>
          </a:p>
        </p:txBody>
      </p:sp>
      <p:sp>
        <p:nvSpPr>
          <p:cNvPr id="86" name="剪去单角的矩形 85"/>
          <p:cNvSpPr/>
          <p:nvPr/>
        </p:nvSpPr>
        <p:spPr bwMode="auto">
          <a:xfrm>
            <a:off x="9454522" y="5751697"/>
            <a:ext cx="1728026" cy="643659"/>
          </a:xfrm>
          <a:prstGeom prst="snip1Rect">
            <a:avLst>
              <a:gd name="adj" fmla="val 50000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文件结束</a:t>
            </a:r>
          </a:p>
        </p:txBody>
      </p:sp>
      <p:cxnSp>
        <p:nvCxnSpPr>
          <p:cNvPr id="87" name="肘形连接符 86"/>
          <p:cNvCxnSpPr>
            <a:stCxn id="62" idx="3"/>
            <a:endCxn id="86" idx="0"/>
          </p:cNvCxnSpPr>
          <p:nvPr/>
        </p:nvCxnSpPr>
        <p:spPr bwMode="auto">
          <a:xfrm>
            <a:off x="11182548" y="3554606"/>
            <a:ext cx="12700" cy="2518921"/>
          </a:xfrm>
          <a:prstGeom prst="bentConnector3">
            <a:avLst>
              <a:gd name="adj1" fmla="val 4458465"/>
            </a:avLst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137445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8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9" name="组合 10"/>
          <p:cNvGrpSpPr>
            <a:grpSpLocks/>
          </p:cNvGrpSpPr>
          <p:nvPr/>
        </p:nvGrpSpPr>
        <p:grpSpPr bwMode="auto">
          <a:xfrm flipV="1">
            <a:off x="0" y="0"/>
            <a:ext cx="12192000" cy="1327150"/>
            <a:chOff x="0" y="0"/>
            <a:chExt cx="12192000" cy="1328057"/>
          </a:xfrm>
        </p:grpSpPr>
        <p:sp>
          <p:nvSpPr>
            <p:cNvPr id="24587" name="梯形 12"/>
            <p:cNvSpPr>
              <a:spLocks noChangeArrowheads="1"/>
            </p:cNvSpPr>
            <p:nvPr/>
          </p:nvSpPr>
          <p:spPr bwMode="auto">
            <a:xfrm>
              <a:off x="2177143" y="0"/>
              <a:ext cx="7837716" cy="870857"/>
            </a:xfrm>
            <a:custGeom>
              <a:avLst/>
              <a:gdLst>
                <a:gd name="T0" fmla="*/ 0 w 1936750"/>
                <a:gd name="T1" fmla="*/ 870857 h 435016"/>
                <a:gd name="T2" fmla="*/ 1365181 w 1936750"/>
                <a:gd name="T3" fmla="*/ 82 h 435016"/>
                <a:gd name="T4" fmla="*/ 6472535 w 1936750"/>
                <a:gd name="T5" fmla="*/ 82 h 435016"/>
                <a:gd name="T6" fmla="*/ 7837716 w 1936750"/>
                <a:gd name="T7" fmla="*/ 870857 h 435016"/>
                <a:gd name="T8" fmla="*/ 0 w 1936750"/>
                <a:gd name="T9" fmla="*/ 870857 h 4350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36750"/>
                <a:gd name="T16" fmla="*/ 0 h 435016"/>
                <a:gd name="T17" fmla="*/ 1936750 w 1936750"/>
                <a:gd name="T18" fmla="*/ 435016 h 4350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36750" h="435016">
                  <a:moveTo>
                    <a:pt x="0" y="435016"/>
                  </a:moveTo>
                  <a:cubicBezTo>
                    <a:pt x="201348" y="315424"/>
                    <a:pt x="110597" y="-4192"/>
                    <a:pt x="337345" y="41"/>
                  </a:cubicBezTo>
                  <a:lnTo>
                    <a:pt x="1599405" y="41"/>
                  </a:lnTo>
                  <a:cubicBezTo>
                    <a:pt x="1838853" y="-1017"/>
                    <a:pt x="1729052" y="305899"/>
                    <a:pt x="1936750" y="435016"/>
                  </a:cubicBezTo>
                  <a:lnTo>
                    <a:pt x="0" y="435016"/>
                  </a:lnTo>
                  <a:close/>
                </a:path>
              </a:pathLst>
            </a:custGeom>
            <a:solidFill>
              <a:srgbClr val="95C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588" name="矩形 3"/>
            <p:cNvSpPr>
              <a:spLocks noChangeArrowheads="1"/>
            </p:cNvSpPr>
            <p:nvPr/>
          </p:nvSpPr>
          <p:spPr bwMode="auto">
            <a:xfrm>
              <a:off x="0" y="870857"/>
              <a:ext cx="12192000" cy="457200"/>
            </a:xfrm>
            <a:prstGeom prst="rect">
              <a:avLst/>
            </a:prstGeom>
            <a:solidFill>
              <a:srgbClr val="95C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24581" name="椭圆 7"/>
          <p:cNvSpPr>
            <a:spLocks noChangeArrowheads="1"/>
          </p:cNvSpPr>
          <p:nvPr/>
        </p:nvSpPr>
        <p:spPr bwMode="auto">
          <a:xfrm>
            <a:off x="4857750" y="2044700"/>
            <a:ext cx="2476500" cy="24765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bg1"/>
            </a:solidFill>
            <a:beve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4582" name="矩形 8"/>
          <p:cNvSpPr>
            <a:spLocks noChangeArrowheads="1"/>
          </p:cNvSpPr>
          <p:nvPr/>
        </p:nvSpPr>
        <p:spPr bwMode="auto">
          <a:xfrm>
            <a:off x="2928294" y="4854029"/>
            <a:ext cx="659667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 spc="6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微软雅黑" panose="020B0503020204020204" pitchFamily="34" charset="-122"/>
                <a:sym typeface="Arial" panose="020B0604020202020204" pitchFamily="34" charset="0"/>
              </a:rPr>
              <a:t>感谢聆听，祝君进步！</a:t>
            </a:r>
            <a:endParaRPr lang="en-US" altLang="zh-CN" sz="4400" b="1" spc="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465" y="142524"/>
            <a:ext cx="1054340" cy="1028934"/>
          </a:xfrm>
          <a:prstGeom prst="rect">
            <a:avLst/>
          </a:prstGeom>
        </p:spPr>
      </p:pic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 tmFilter="0,0; .5, 1; 1, 1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animBg="1"/>
      <p:bldP spid="2458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3"/>
          <p:cNvSpPr>
            <a:spLocks noChangeArrowheads="1"/>
          </p:cNvSpPr>
          <p:nvPr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任意多边形 6"/>
          <p:cNvSpPr>
            <a:spLocks noChangeArrowheads="1"/>
          </p:cNvSpPr>
          <p:nvPr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6083749" y="2744887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单分支条件结构</a:t>
            </a:r>
            <a:endParaRPr lang="zh-CN" altLang="en-US" sz="4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3870531" y="2797821"/>
            <a:ext cx="1851498" cy="663575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4.1.1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102" name="文本框 10"/>
          <p:cNvSpPr>
            <a:spLocks noChangeArrowheads="1"/>
          </p:cNvSpPr>
          <p:nvPr/>
        </p:nvSpPr>
        <p:spPr bwMode="auto">
          <a:xfrm>
            <a:off x="294803" y="83494"/>
            <a:ext cx="35365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4.1</a:t>
            </a:r>
            <a:r>
              <a:rPr lang="zh-CN" altLang="en-US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、条件分支结构</a:t>
            </a:r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 bwMode="auto">
          <a:xfrm rot="10800000">
            <a:off x="11013034" y="-15508"/>
            <a:ext cx="1164485" cy="659667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7" name="肘形连接符 6"/>
          <p:cNvCxnSpPr>
            <a:stCxn id="4102" idx="2"/>
            <a:endCxn id="4101" idx="1"/>
          </p:cNvCxnSpPr>
          <p:nvPr/>
        </p:nvCxnSpPr>
        <p:spPr bwMode="auto">
          <a:xfrm rot="16200000" flipH="1">
            <a:off x="1674578" y="933656"/>
            <a:ext cx="2584450" cy="1807455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0E814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11380764" y="83494"/>
            <a:ext cx="4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07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7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9"/>
          <p:cNvSpPr>
            <a:spLocks noChangeArrowheads="1"/>
          </p:cNvSpPr>
          <p:nvPr/>
        </p:nvSpPr>
        <p:spPr bwMode="auto">
          <a:xfrm>
            <a:off x="9140819" y="213868"/>
            <a:ext cx="21852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4.1.1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、单分支条件结构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矩形 33"/>
          <p:cNvSpPr>
            <a:spLocks noChangeArrowheads="1"/>
          </p:cNvSpPr>
          <p:nvPr/>
        </p:nvSpPr>
        <p:spPr bwMode="auto">
          <a:xfrm>
            <a:off x="665566" y="1661184"/>
            <a:ext cx="5757373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2400" dirty="0"/>
              <a:t>单分支的条件结构，就是只有一个分支的</a:t>
            </a:r>
            <a:r>
              <a:rPr lang="en-US" altLang="zh-CN" sz="2400" dirty="0"/>
              <a:t>if</a:t>
            </a:r>
            <a:r>
              <a:rPr lang="zh-CN" altLang="en-US" sz="2400" dirty="0"/>
              <a:t>结构，因为只有一个分支，因此它根据条件是否成立，决定分支中的程序是否执行。</a:t>
            </a:r>
            <a:r>
              <a:rPr lang="en-US" altLang="zh-CN" sz="2400" dirty="0"/>
              <a:t>if</a:t>
            </a:r>
            <a:r>
              <a:rPr lang="zh-CN" altLang="en-US" sz="2400" dirty="0"/>
              <a:t>语句的语法格式如下：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+mn-lt"/>
              </a:rPr>
              <a:t>If(</a:t>
            </a:r>
            <a:r>
              <a:rPr lang="zh-CN" altLang="en-US" sz="2400" dirty="0">
                <a:solidFill>
                  <a:srgbClr val="FF0000"/>
                </a:solidFill>
                <a:latin typeface="+mn-lt"/>
              </a:rPr>
              <a:t>条件表达式</a:t>
            </a:r>
            <a:r>
              <a:rPr lang="en-US" altLang="zh-CN" sz="2400" dirty="0">
                <a:solidFill>
                  <a:srgbClr val="FF0000"/>
                </a:solidFill>
                <a:latin typeface="+mn-lt"/>
              </a:rPr>
              <a:t>)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0000"/>
                </a:solidFill>
                <a:latin typeface="+mn-lt"/>
              </a:rPr>
              <a:t>   {</a:t>
            </a:r>
            <a:r>
              <a:rPr lang="zh-CN" altLang="en-US" sz="2400" dirty="0">
                <a:solidFill>
                  <a:srgbClr val="FF0000"/>
                </a:solidFill>
                <a:latin typeface="+mn-lt"/>
              </a:rPr>
              <a:t>语句块</a:t>
            </a:r>
            <a:r>
              <a:rPr lang="en-US" altLang="zh-CN" sz="2400" dirty="0">
                <a:solidFill>
                  <a:srgbClr val="FF0000"/>
                </a:solidFill>
                <a:latin typeface="+mn-lt"/>
              </a:rPr>
              <a:t>}</a:t>
            </a:r>
          </a:p>
        </p:txBody>
      </p:sp>
      <p:sp>
        <p:nvSpPr>
          <p:cNvPr id="12" name="Rectangle 51"/>
          <p:cNvSpPr>
            <a:spLocks noChangeArrowheads="1"/>
          </p:cNvSpPr>
          <p:nvPr/>
        </p:nvSpPr>
        <p:spPr bwMode="auto">
          <a:xfrm>
            <a:off x="8234009" y="1705970"/>
            <a:ext cx="1165791" cy="48553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240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语句</a:t>
            </a:r>
            <a:r>
              <a:rPr lang="en-US" sz="240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sz="2400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AutoShape 52"/>
          <p:cNvSpPr>
            <a:spLocks noChangeArrowheads="1"/>
          </p:cNvSpPr>
          <p:nvPr/>
        </p:nvSpPr>
        <p:spPr bwMode="auto">
          <a:xfrm>
            <a:off x="7847463" y="2727670"/>
            <a:ext cx="1938883" cy="807099"/>
          </a:xfrm>
          <a:prstGeom prst="diamond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表达式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53"/>
          <p:cNvSpPr>
            <a:spLocks noChangeArrowheads="1"/>
          </p:cNvSpPr>
          <p:nvPr/>
        </p:nvSpPr>
        <p:spPr bwMode="auto">
          <a:xfrm>
            <a:off x="8168787" y="4274411"/>
            <a:ext cx="1296234" cy="63406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40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zh-CN" sz="240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语句块</a:t>
            </a:r>
            <a:r>
              <a:rPr lang="en-US" sz="240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sz="2400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Rectangle 54"/>
          <p:cNvSpPr>
            <a:spLocks noChangeArrowheads="1"/>
          </p:cNvSpPr>
          <p:nvPr/>
        </p:nvSpPr>
        <p:spPr bwMode="auto">
          <a:xfrm>
            <a:off x="8305283" y="5648114"/>
            <a:ext cx="1023242" cy="63279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240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语句</a:t>
            </a:r>
            <a:r>
              <a:rPr lang="en-US" sz="240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sz="2400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" name="AutoShape 55"/>
          <p:cNvCxnSpPr>
            <a:cxnSpLocks noChangeShapeType="1"/>
            <a:stCxn id="12" idx="2"/>
            <a:endCxn id="13" idx="0"/>
          </p:cNvCxnSpPr>
          <p:nvPr/>
        </p:nvCxnSpPr>
        <p:spPr bwMode="auto">
          <a:xfrm>
            <a:off x="8816905" y="2191503"/>
            <a:ext cx="0" cy="536167"/>
          </a:xfrm>
          <a:prstGeom prst="straightConnector1">
            <a:avLst/>
          </a:prstGeom>
          <a:ln w="28575">
            <a:solidFill>
              <a:srgbClr val="0070C0"/>
            </a:solidFill>
            <a:headEnd/>
            <a:tailEnd type="triangl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  <p:cxnSp>
        <p:nvCxnSpPr>
          <p:cNvPr id="17" name="AutoShape 56"/>
          <p:cNvCxnSpPr>
            <a:cxnSpLocks noChangeShapeType="1"/>
            <a:stCxn id="13" idx="2"/>
            <a:endCxn id="14" idx="0"/>
          </p:cNvCxnSpPr>
          <p:nvPr/>
        </p:nvCxnSpPr>
        <p:spPr bwMode="auto">
          <a:xfrm flipH="1">
            <a:off x="8816904" y="3534769"/>
            <a:ext cx="1" cy="739642"/>
          </a:xfrm>
          <a:prstGeom prst="straightConnector1">
            <a:avLst/>
          </a:prstGeom>
          <a:ln w="28575">
            <a:solidFill>
              <a:srgbClr val="0E8146"/>
            </a:solidFill>
            <a:headEnd/>
            <a:tailEnd type="triangl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  <p:cxnSp>
        <p:nvCxnSpPr>
          <p:cNvPr id="18" name="AutoShape 57"/>
          <p:cNvCxnSpPr>
            <a:cxnSpLocks noChangeShapeType="1"/>
            <a:stCxn id="14" idx="2"/>
            <a:endCxn id="15" idx="0"/>
          </p:cNvCxnSpPr>
          <p:nvPr/>
        </p:nvCxnSpPr>
        <p:spPr bwMode="auto">
          <a:xfrm>
            <a:off x="8816904" y="4908472"/>
            <a:ext cx="0" cy="739642"/>
          </a:xfrm>
          <a:prstGeom prst="straightConnector1">
            <a:avLst/>
          </a:prstGeom>
          <a:ln w="28575">
            <a:solidFill>
              <a:srgbClr val="0E8146"/>
            </a:solidFill>
            <a:headEnd/>
            <a:tailEnd type="triangl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  <p:cxnSp>
        <p:nvCxnSpPr>
          <p:cNvPr id="19" name="AutoShape 58"/>
          <p:cNvCxnSpPr>
            <a:cxnSpLocks noChangeShapeType="1"/>
            <a:stCxn id="13" idx="3"/>
            <a:endCxn id="15" idx="3"/>
          </p:cNvCxnSpPr>
          <p:nvPr/>
        </p:nvCxnSpPr>
        <p:spPr bwMode="auto">
          <a:xfrm flipH="1">
            <a:off x="9328525" y="3131220"/>
            <a:ext cx="457821" cy="2833290"/>
          </a:xfrm>
          <a:prstGeom prst="bentConnector3">
            <a:avLst>
              <a:gd name="adj1" fmla="val -49932"/>
            </a:avLst>
          </a:prstGeom>
          <a:ln w="28575">
            <a:solidFill>
              <a:srgbClr val="FF0000"/>
            </a:solidFill>
            <a:headEnd/>
            <a:tailEnd type="triangl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  <p:sp>
        <p:nvSpPr>
          <p:cNvPr id="43" name="AutoShape 52"/>
          <p:cNvSpPr>
            <a:spLocks noChangeArrowheads="1"/>
          </p:cNvSpPr>
          <p:nvPr/>
        </p:nvSpPr>
        <p:spPr bwMode="auto">
          <a:xfrm>
            <a:off x="7847462" y="2721140"/>
            <a:ext cx="1938883" cy="807099"/>
          </a:xfrm>
          <a:prstGeom prst="diamond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表达式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8539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  <p:bldP spid="15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8"/>
          <p:cNvSpPr>
            <a:spLocks noChangeArrowheads="1"/>
          </p:cNvSpPr>
          <p:nvPr/>
        </p:nvSpPr>
        <p:spPr bwMode="auto">
          <a:xfrm flipV="1">
            <a:off x="0" y="-27297"/>
            <a:ext cx="12192000" cy="729449"/>
          </a:xfrm>
          <a:custGeom>
            <a:avLst/>
            <a:gdLst>
              <a:gd name="T0" fmla="*/ 0 w 12192000"/>
              <a:gd name="T1" fmla="*/ 1327150 h 1327979"/>
              <a:gd name="T2" fmla="*/ 12192000 w 12192000"/>
              <a:gd name="T3" fmla="*/ 1327150 h 1327979"/>
              <a:gd name="T4" fmla="*/ 12192000 w 12192000"/>
              <a:gd name="T5" fmla="*/ 870235 h 1327979"/>
              <a:gd name="T6" fmla="*/ 7562844 w 12192000"/>
              <a:gd name="T7" fmla="*/ 870235 h 1327979"/>
              <a:gd name="T8" fmla="*/ 7397873 w 12192000"/>
              <a:gd name="T9" fmla="*/ 817872 h 1327979"/>
              <a:gd name="T10" fmla="*/ 5990049 w 12192000"/>
              <a:gd name="T11" fmla="*/ 6 h 1327979"/>
              <a:gd name="T12" fmla="*/ 105952 w 12192000"/>
              <a:gd name="T13" fmla="*/ 6 h 1327979"/>
              <a:gd name="T14" fmla="*/ 0 w 12192000"/>
              <a:gd name="T15" fmla="*/ 3361 h 1327979"/>
              <a:gd name="T16" fmla="*/ 0 w 12192000"/>
              <a:gd name="T17" fmla="*/ 870235 h 1327979"/>
              <a:gd name="T18" fmla="*/ 0 w 12192000"/>
              <a:gd name="T19" fmla="*/ 870237 h 13279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92000"/>
              <a:gd name="T31" fmla="*/ 0 h 1327979"/>
              <a:gd name="T32" fmla="*/ 12192000 w 12192000"/>
              <a:gd name="T33" fmla="*/ 1327979 h 13279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92000" h="1327979">
                <a:moveTo>
                  <a:pt x="0" y="1327979"/>
                </a:moveTo>
                <a:lnTo>
                  <a:pt x="12192000" y="1327979"/>
                </a:lnTo>
                <a:lnTo>
                  <a:pt x="12192000" y="870779"/>
                </a:lnTo>
                <a:lnTo>
                  <a:pt x="7562844" y="870779"/>
                </a:lnTo>
                <a:lnTo>
                  <a:pt x="7397873" y="818383"/>
                </a:lnTo>
                <a:cubicBezTo>
                  <a:pt x="6652131" y="537909"/>
                  <a:pt x="7036652" y="-1980"/>
                  <a:pt x="5990049" y="6"/>
                </a:cubicBezTo>
                <a:lnTo>
                  <a:pt x="105952" y="6"/>
                </a:lnTo>
                <a:lnTo>
                  <a:pt x="0" y="3363"/>
                </a:lnTo>
                <a:lnTo>
                  <a:pt x="0" y="870779"/>
                </a:lnTo>
                <a:lnTo>
                  <a:pt x="0" y="870781"/>
                </a:lnTo>
                <a:lnTo>
                  <a:pt x="0" y="1327979"/>
                </a:ln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2" name="任意多边形 6"/>
          <p:cNvSpPr>
            <a:spLocks noChangeArrowheads="1"/>
          </p:cNvSpPr>
          <p:nvPr/>
        </p:nvSpPr>
        <p:spPr bwMode="auto">
          <a:xfrm flipH="1">
            <a:off x="6096000" y="176041"/>
            <a:ext cx="6096000" cy="526112"/>
          </a:xfrm>
          <a:custGeom>
            <a:avLst/>
            <a:gdLst>
              <a:gd name="T0" fmla="*/ 4523198 w 6096000"/>
              <a:gd name="T1" fmla="*/ 6 h 870781"/>
              <a:gd name="T2" fmla="*/ 0 w 6096000"/>
              <a:gd name="T3" fmla="*/ 6 h 870781"/>
              <a:gd name="T4" fmla="*/ 0 w 6096000"/>
              <a:gd name="T5" fmla="*/ 908050 h 870781"/>
              <a:gd name="T6" fmla="*/ 6096000 w 6096000"/>
              <a:gd name="T7" fmla="*/ 908050 h 870781"/>
              <a:gd name="T8" fmla="*/ 4523198 w 6096000"/>
              <a:gd name="T9" fmla="*/ 6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3" name="文本框 9"/>
          <p:cNvSpPr>
            <a:spLocks noChangeArrowheads="1"/>
          </p:cNvSpPr>
          <p:nvPr/>
        </p:nvSpPr>
        <p:spPr bwMode="auto">
          <a:xfrm>
            <a:off x="8782564" y="239042"/>
            <a:ext cx="21729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程序控制结构</a:t>
            </a:r>
            <a:endParaRPr lang="zh-CN" altLang="en-US" sz="20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38" y="229359"/>
            <a:ext cx="344286" cy="33599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241470" y="132874"/>
            <a:ext cx="344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4.1.1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、单分支条件结构</a:t>
            </a:r>
            <a:endParaRPr lang="zh-CN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87983" y="1110404"/>
            <a:ext cx="6294954" cy="5377481"/>
            <a:chOff x="736980" y="2350803"/>
            <a:chExt cx="9190430" cy="4322951"/>
          </a:xfrm>
        </p:grpSpPr>
        <p:grpSp>
          <p:nvGrpSpPr>
            <p:cNvPr id="42" name="组合 41"/>
            <p:cNvGrpSpPr/>
            <p:nvPr/>
          </p:nvGrpSpPr>
          <p:grpSpPr>
            <a:xfrm>
              <a:off x="736980" y="2350803"/>
              <a:ext cx="9190430" cy="4322951"/>
              <a:chOff x="2006221" y="2350804"/>
              <a:chExt cx="15211498" cy="1452562"/>
            </a:xfrm>
            <a:solidFill>
              <a:srgbClr val="1E3A1A"/>
            </a:solidFill>
          </p:grpSpPr>
          <p:sp>
            <p:nvSpPr>
              <p:cNvPr id="44" name="圆角矩形 6"/>
              <p:cNvSpPr>
                <a:spLocks noChangeArrowheads="1"/>
              </p:cNvSpPr>
              <p:nvPr/>
            </p:nvSpPr>
            <p:spPr bwMode="auto">
              <a:xfrm>
                <a:off x="2006221" y="2350804"/>
                <a:ext cx="15211498" cy="1452562"/>
              </a:xfrm>
              <a:prstGeom prst="roundRect">
                <a:avLst>
                  <a:gd name="adj" fmla="val 3139"/>
                </a:avLst>
              </a:prstGeom>
              <a:grpFill/>
              <a:ln w="12700">
                <a:solidFill>
                  <a:srgbClr val="0E8146"/>
                </a:solidFill>
                <a:bevel/>
                <a:headEnd/>
                <a:tailEnd/>
              </a:ln>
              <a:extLst/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45" name="图片 1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120756" y="2390061"/>
                <a:ext cx="2084350" cy="2333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3" name="文本框 17"/>
            <p:cNvSpPr>
              <a:spLocks noChangeArrowheads="1"/>
            </p:cNvSpPr>
            <p:nvPr/>
          </p:nvSpPr>
          <p:spPr bwMode="auto">
            <a:xfrm>
              <a:off x="1558184" y="2857618"/>
              <a:ext cx="315141" cy="367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 i="1" spc="600" dirty="0" smtClean="0">
                  <a:solidFill>
                    <a:schemeClr val="bg1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例</a:t>
              </a:r>
              <a:endParaRPr lang="zh-CN" altLang="en-US" sz="2000" b="1" i="1" spc="6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266319" y="1969500"/>
            <a:ext cx="529510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lt"/>
              </a:rPr>
              <a:t>&lt;?</a:t>
            </a:r>
            <a:r>
              <a:rPr lang="en-US" altLang="zh-CN" sz="2000" dirty="0" err="1">
                <a:solidFill>
                  <a:schemeClr val="bg1"/>
                </a:solidFill>
                <a:latin typeface="+mn-lt"/>
              </a:rPr>
              <a:t>php</a:t>
            </a:r>
            <a:endParaRPr lang="zh-CN" altLang="zh-CN" sz="2000" dirty="0">
              <a:solidFill>
                <a:schemeClr val="bg1"/>
              </a:solidFill>
              <a:latin typeface="+mn-lt"/>
            </a:endParaRPr>
          </a:p>
          <a:p>
            <a:pPr>
              <a:spcAft>
                <a:spcPts val="0"/>
              </a:spcAft>
            </a:pPr>
            <a:r>
              <a:rPr lang="en-US" altLang="zh-CN" sz="2000" dirty="0" smtClean="0">
                <a:solidFill>
                  <a:schemeClr val="bg1"/>
                </a:solidFill>
                <a:latin typeface="+mn-lt"/>
              </a:rPr>
              <a:t>    </a:t>
            </a:r>
            <a:r>
              <a:rPr lang="en-US" altLang="zh-CN" sz="2000" dirty="0">
                <a:solidFill>
                  <a:srgbClr val="FF00FF"/>
                </a:solidFill>
                <a:latin typeface="+mn-lt"/>
                <a:cs typeface="Courier New" panose="02070309020205020404" pitchFamily="49" charset="0"/>
              </a:rPr>
              <a:t>$A</a:t>
            </a:r>
            <a:r>
              <a:rPr lang="en-US" altLang="zh-CN" sz="2000" dirty="0">
                <a:solidFill>
                  <a:srgbClr val="8000FF"/>
                </a:solidFill>
                <a:latin typeface="+mn-lt"/>
                <a:cs typeface="Courier New" panose="02070309020205020404" pitchFamily="49" charset="0"/>
              </a:rPr>
              <a:t>=</a:t>
            </a:r>
            <a:r>
              <a:rPr lang="en-US" altLang="zh-CN" sz="20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12</a:t>
            </a:r>
            <a:r>
              <a:rPr lang="en-US" altLang="zh-CN" sz="2000" dirty="0">
                <a:solidFill>
                  <a:srgbClr val="8000FF"/>
                </a:solidFill>
                <a:latin typeface="+mn-lt"/>
                <a:cs typeface="Courier New" panose="02070309020205020404" pitchFamily="49" charset="0"/>
              </a:rPr>
              <a:t>;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solidFill>
                  <a:srgbClr val="FF00FF"/>
                </a:solidFill>
                <a:latin typeface="+mn-lt"/>
                <a:cs typeface="Courier New" panose="02070309020205020404" pitchFamily="49" charset="0"/>
              </a:rPr>
              <a:t>$B</a:t>
            </a:r>
            <a:r>
              <a:rPr lang="en-US" altLang="zh-CN" sz="2000" dirty="0">
                <a:solidFill>
                  <a:srgbClr val="8000FF"/>
                </a:solidFill>
                <a:latin typeface="+mn-lt"/>
                <a:cs typeface="Courier New" panose="02070309020205020404" pitchFamily="49" charset="0"/>
              </a:rPr>
              <a:t>=</a:t>
            </a:r>
            <a:r>
              <a:rPr lang="en-US" altLang="zh-CN" sz="20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5</a:t>
            </a:r>
            <a:r>
              <a:rPr lang="en-US" altLang="zh-CN" sz="2000" dirty="0">
                <a:solidFill>
                  <a:srgbClr val="8000FF"/>
                </a:solidFill>
                <a:latin typeface="+mn-lt"/>
                <a:cs typeface="Courier New" panose="02070309020205020404" pitchFamily="49" charset="0"/>
              </a:rPr>
              <a:t>;</a:t>
            </a:r>
            <a:r>
              <a:rPr lang="en-US" altLang="zh-CN" sz="2000" dirty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solidFill>
                  <a:srgbClr val="FF00FF"/>
                </a:solidFill>
                <a:latin typeface="+mn-lt"/>
                <a:cs typeface="Courier New" panose="02070309020205020404" pitchFamily="49" charset="0"/>
              </a:rPr>
              <a:t>$C</a:t>
            </a:r>
            <a:r>
              <a:rPr lang="en-US" altLang="zh-CN" sz="2000" dirty="0">
                <a:solidFill>
                  <a:srgbClr val="8000FF"/>
                </a:solidFill>
                <a:latin typeface="+mn-lt"/>
                <a:cs typeface="Courier New" panose="02070309020205020404" pitchFamily="49" charset="0"/>
              </a:rPr>
              <a:t>=</a:t>
            </a:r>
            <a:r>
              <a:rPr lang="en-US" altLang="zh-CN" sz="20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3</a:t>
            </a:r>
            <a:r>
              <a:rPr lang="en-US" altLang="zh-CN" sz="2000" dirty="0">
                <a:solidFill>
                  <a:srgbClr val="8000FF"/>
                </a:solidFill>
                <a:latin typeface="+mn-lt"/>
                <a:cs typeface="Courier New" panose="02070309020205020404" pitchFamily="49" charset="0"/>
              </a:rPr>
              <a:t>;</a:t>
            </a:r>
            <a:endParaRPr lang="zh-CN" altLang="zh-CN" sz="2000" dirty="0">
              <a:solidFill>
                <a:srgbClr val="0000FF"/>
              </a:solidFill>
              <a:latin typeface="+mn-lt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        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if(</a:t>
            </a:r>
            <a:r>
              <a:rPr lang="en-US" altLang="zh-CN" sz="2000" dirty="0">
                <a:solidFill>
                  <a:srgbClr val="FF00FF"/>
                </a:solidFill>
                <a:latin typeface="+mn-lt"/>
                <a:cs typeface="Courier New" panose="02070309020205020404" pitchFamily="49" charset="0"/>
              </a:rPr>
              <a:t>$A</a:t>
            </a:r>
            <a:r>
              <a:rPr lang="en-US" altLang="zh-CN" sz="2000" dirty="0">
                <a:solidFill>
                  <a:srgbClr val="8000FF"/>
                </a:solidFill>
                <a:latin typeface="+mn-lt"/>
                <a:cs typeface="Courier New" panose="02070309020205020404" pitchFamily="49" charset="0"/>
              </a:rPr>
              <a:t>%</a:t>
            </a:r>
            <a:r>
              <a:rPr lang="en-US" altLang="zh-CN" sz="2000" dirty="0">
                <a:solidFill>
                  <a:srgbClr val="FF00FF"/>
                </a:solidFill>
                <a:latin typeface="+mn-lt"/>
                <a:cs typeface="Courier New" panose="02070309020205020404" pitchFamily="49" charset="0"/>
              </a:rPr>
              <a:t>$B</a:t>
            </a:r>
            <a:r>
              <a:rPr lang="en-US" altLang="zh-CN" sz="2000" dirty="0">
                <a:solidFill>
                  <a:srgbClr val="8000FF"/>
                </a:solidFill>
                <a:latin typeface="+mn-lt"/>
                <a:cs typeface="Courier New" panose="02070309020205020404" pitchFamily="49" charset="0"/>
              </a:rPr>
              <a:t>==</a:t>
            </a:r>
            <a:r>
              <a:rPr lang="en-US" altLang="zh-CN" sz="20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0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)</a:t>
            </a:r>
            <a:endParaRPr lang="zh-CN" altLang="zh-CN" sz="2000" dirty="0">
              <a:solidFill>
                <a:schemeClr val="bg1"/>
              </a:solidFill>
              <a:latin typeface="+mn-lt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sz="2000" dirty="0" smtClean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        </a:t>
            </a:r>
            <a:r>
              <a:rPr lang="en-US" altLang="zh-CN" sz="2000" dirty="0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{</a:t>
            </a:r>
            <a:endParaRPr lang="zh-CN" altLang="zh-CN" sz="2000" dirty="0" smtClean="0">
              <a:solidFill>
                <a:schemeClr val="bg1"/>
              </a:solidFill>
              <a:latin typeface="+mn-lt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sz="2000" dirty="0" smtClean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                </a:t>
            </a:r>
            <a:r>
              <a:rPr lang="en-US" altLang="zh-CN" sz="2000" dirty="0" smtClean="0">
                <a:solidFill>
                  <a:srgbClr val="FF00FF"/>
                </a:solidFill>
                <a:latin typeface="+mn-lt"/>
                <a:cs typeface="Courier New" panose="02070309020205020404" pitchFamily="49" charset="0"/>
              </a:rPr>
              <a:t>$D</a:t>
            </a:r>
            <a:r>
              <a:rPr lang="en-US" altLang="zh-CN" sz="2000" dirty="0" smtClean="0">
                <a:solidFill>
                  <a:srgbClr val="8000FF"/>
                </a:solidFill>
                <a:latin typeface="+mn-lt"/>
                <a:cs typeface="Courier New" panose="02070309020205020404" pitchFamily="49" charset="0"/>
              </a:rPr>
              <a:t>=</a:t>
            </a:r>
            <a:r>
              <a:rPr lang="en-US" altLang="zh-CN" sz="2000" dirty="0" smtClean="0">
                <a:solidFill>
                  <a:srgbClr val="FF00FF"/>
                </a:solidFill>
                <a:latin typeface="+mn-lt"/>
                <a:cs typeface="Courier New" panose="02070309020205020404" pitchFamily="49" charset="0"/>
              </a:rPr>
              <a:t>$A</a:t>
            </a:r>
            <a:r>
              <a:rPr lang="en-US" altLang="zh-CN" sz="2000" dirty="0" smtClean="0">
                <a:solidFill>
                  <a:srgbClr val="8000FF"/>
                </a:solidFill>
                <a:latin typeface="+mn-lt"/>
                <a:cs typeface="Courier New" panose="02070309020205020404" pitchFamily="49" charset="0"/>
              </a:rPr>
              <a:t>/</a:t>
            </a:r>
            <a:r>
              <a:rPr lang="en-US" altLang="zh-CN" sz="2000" dirty="0" smtClean="0">
                <a:solidFill>
                  <a:srgbClr val="FF00FF"/>
                </a:solidFill>
                <a:latin typeface="+mn-lt"/>
                <a:cs typeface="Courier New" panose="02070309020205020404" pitchFamily="49" charset="0"/>
              </a:rPr>
              <a:t>$B</a:t>
            </a:r>
            <a:r>
              <a:rPr lang="en-US" altLang="zh-CN" sz="2000" dirty="0" smtClean="0">
                <a:solidFill>
                  <a:srgbClr val="8000FF"/>
                </a:solidFill>
                <a:latin typeface="+mn-lt"/>
                <a:cs typeface="Courier New" panose="02070309020205020404" pitchFamily="49" charset="0"/>
              </a:rPr>
              <a:t>;</a:t>
            </a:r>
            <a:endParaRPr lang="zh-CN" altLang="zh-CN" sz="2000" dirty="0" smtClean="0">
              <a:solidFill>
                <a:srgbClr val="0000FF"/>
              </a:solidFill>
              <a:latin typeface="+mn-lt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sz="2000" dirty="0" smtClean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                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echo "</a:t>
            </a:r>
            <a:r>
              <a:rPr lang="zh-CN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变量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A</a:t>
            </a:r>
            <a:r>
              <a:rPr lang="zh-CN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是变量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B</a:t>
            </a:r>
            <a:r>
              <a:rPr lang="zh-CN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的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".</a:t>
            </a:r>
            <a:r>
              <a:rPr lang="en-US" altLang="zh-CN" sz="2000" dirty="0">
                <a:solidFill>
                  <a:srgbClr val="FF00FF"/>
                </a:solidFill>
                <a:latin typeface="+mn-lt"/>
                <a:cs typeface="Courier New" panose="02070309020205020404" pitchFamily="49" charset="0"/>
              </a:rPr>
              <a:t>$D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."</a:t>
            </a:r>
            <a:r>
              <a:rPr lang="zh-CN" altLang="zh-CN" sz="2000" dirty="0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倍</a:t>
            </a:r>
            <a:r>
              <a:rPr lang="en-US" altLang="zh-CN" sz="2000" dirty="0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";</a:t>
            </a:r>
            <a:endParaRPr lang="zh-CN" altLang="zh-CN" sz="2000" dirty="0">
              <a:solidFill>
                <a:schemeClr val="bg1"/>
              </a:solidFill>
              <a:latin typeface="+mn-lt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     }</a:t>
            </a:r>
            <a:endParaRPr lang="zh-CN" altLang="zh-CN" sz="2000" dirty="0">
              <a:solidFill>
                <a:schemeClr val="bg1"/>
              </a:solidFill>
              <a:latin typeface="+mn-lt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        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if(</a:t>
            </a:r>
            <a:r>
              <a:rPr lang="en-US" altLang="zh-CN" sz="2000" dirty="0">
                <a:solidFill>
                  <a:srgbClr val="FF00FF"/>
                </a:solidFill>
                <a:latin typeface="+mn-lt"/>
                <a:cs typeface="Courier New" panose="02070309020205020404" pitchFamily="49" charset="0"/>
              </a:rPr>
              <a:t>$A</a:t>
            </a:r>
            <a:r>
              <a:rPr lang="en-US" altLang="zh-CN" sz="2000" dirty="0">
                <a:solidFill>
                  <a:srgbClr val="8000FF"/>
                </a:solidFill>
                <a:latin typeface="+mn-lt"/>
                <a:cs typeface="Courier New" panose="02070309020205020404" pitchFamily="49" charset="0"/>
              </a:rPr>
              <a:t>%</a:t>
            </a:r>
            <a:r>
              <a:rPr lang="en-US" altLang="zh-CN" sz="2000" dirty="0">
                <a:solidFill>
                  <a:srgbClr val="FF00FF"/>
                </a:solidFill>
                <a:latin typeface="+mn-lt"/>
                <a:cs typeface="Courier New" panose="02070309020205020404" pitchFamily="49" charset="0"/>
              </a:rPr>
              <a:t>$C</a:t>
            </a:r>
            <a:r>
              <a:rPr lang="en-US" altLang="zh-CN" sz="2000" dirty="0">
                <a:solidFill>
                  <a:srgbClr val="8000FF"/>
                </a:solidFill>
                <a:latin typeface="+mn-lt"/>
                <a:cs typeface="Courier New" panose="02070309020205020404" pitchFamily="49" charset="0"/>
              </a:rPr>
              <a:t>==</a:t>
            </a:r>
            <a:r>
              <a:rPr lang="en-US" altLang="zh-CN" sz="20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0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)</a:t>
            </a:r>
            <a:endParaRPr lang="zh-CN" altLang="zh-CN" sz="2000" dirty="0">
              <a:solidFill>
                <a:schemeClr val="bg1"/>
              </a:solidFill>
              <a:latin typeface="+mn-lt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        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{</a:t>
            </a:r>
            <a:endParaRPr lang="zh-CN" altLang="zh-CN" sz="2000" dirty="0">
              <a:solidFill>
                <a:schemeClr val="bg1"/>
              </a:solidFill>
              <a:latin typeface="+mn-lt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                </a:t>
            </a:r>
            <a:r>
              <a:rPr lang="en-US" altLang="zh-CN" sz="2000" dirty="0">
                <a:solidFill>
                  <a:srgbClr val="FF00FF"/>
                </a:solidFill>
                <a:latin typeface="+mn-lt"/>
                <a:cs typeface="Courier New" panose="02070309020205020404" pitchFamily="49" charset="0"/>
              </a:rPr>
              <a:t>$D</a:t>
            </a:r>
            <a:r>
              <a:rPr lang="en-US" altLang="zh-CN" sz="2000" dirty="0">
                <a:solidFill>
                  <a:srgbClr val="8000FF"/>
                </a:solidFill>
                <a:latin typeface="+mn-lt"/>
                <a:cs typeface="Courier New" panose="02070309020205020404" pitchFamily="49" charset="0"/>
              </a:rPr>
              <a:t>=</a:t>
            </a:r>
            <a:r>
              <a:rPr lang="en-US" altLang="zh-CN" sz="2000" dirty="0">
                <a:solidFill>
                  <a:srgbClr val="FF00FF"/>
                </a:solidFill>
                <a:latin typeface="+mn-lt"/>
                <a:cs typeface="Courier New" panose="02070309020205020404" pitchFamily="49" charset="0"/>
              </a:rPr>
              <a:t>$A</a:t>
            </a:r>
            <a:r>
              <a:rPr lang="en-US" altLang="zh-CN" sz="2000" dirty="0">
                <a:solidFill>
                  <a:srgbClr val="8000FF"/>
                </a:solidFill>
                <a:latin typeface="+mn-lt"/>
                <a:cs typeface="Courier New" panose="02070309020205020404" pitchFamily="49" charset="0"/>
              </a:rPr>
              <a:t>/</a:t>
            </a:r>
            <a:r>
              <a:rPr lang="en-US" altLang="zh-CN" sz="2000" dirty="0">
                <a:solidFill>
                  <a:srgbClr val="FF00FF"/>
                </a:solidFill>
                <a:latin typeface="+mn-lt"/>
                <a:cs typeface="Courier New" panose="02070309020205020404" pitchFamily="49" charset="0"/>
              </a:rPr>
              <a:t>$C</a:t>
            </a:r>
            <a:r>
              <a:rPr lang="en-US" altLang="zh-CN" sz="2000" dirty="0">
                <a:solidFill>
                  <a:srgbClr val="8000FF"/>
                </a:solidFill>
                <a:latin typeface="+mn-lt"/>
                <a:cs typeface="Courier New" panose="02070309020205020404" pitchFamily="49" charset="0"/>
              </a:rPr>
              <a:t>;</a:t>
            </a:r>
            <a:endParaRPr lang="zh-CN" altLang="zh-CN" sz="2000" dirty="0">
              <a:solidFill>
                <a:srgbClr val="0000FF"/>
              </a:solidFill>
              <a:latin typeface="+mn-lt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                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echo "</a:t>
            </a:r>
            <a:r>
              <a:rPr lang="zh-CN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变量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A</a:t>
            </a:r>
            <a:r>
              <a:rPr lang="zh-CN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是变量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C</a:t>
            </a:r>
            <a:r>
              <a:rPr lang="zh-CN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的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".</a:t>
            </a:r>
            <a:r>
              <a:rPr lang="en-US" altLang="zh-CN" sz="2000" dirty="0">
                <a:solidFill>
                  <a:srgbClr val="FF00FF"/>
                </a:solidFill>
                <a:latin typeface="+mn-lt"/>
                <a:cs typeface="Courier New" panose="02070309020205020404" pitchFamily="49" charset="0"/>
              </a:rPr>
              <a:t>$D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."</a:t>
            </a:r>
            <a:r>
              <a:rPr lang="zh-CN" altLang="zh-CN" sz="2000" dirty="0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倍</a:t>
            </a:r>
            <a:r>
              <a:rPr lang="en-US" altLang="zh-CN" sz="2000" dirty="0" smtClean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";</a:t>
            </a:r>
            <a:endParaRPr lang="zh-CN" altLang="zh-CN" sz="2000" dirty="0">
              <a:solidFill>
                <a:schemeClr val="bg1"/>
              </a:solidFill>
              <a:latin typeface="+mn-lt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        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}</a:t>
            </a:r>
            <a:endParaRPr lang="zh-CN" altLang="zh-CN" sz="2000" dirty="0">
              <a:solidFill>
                <a:schemeClr val="bg1"/>
              </a:solidFill>
              <a:latin typeface="+mn-lt"/>
              <a:cs typeface="Courier New" panose="02070309020205020404" pitchFamily="49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       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echo '</a:t>
            </a:r>
            <a:r>
              <a:rPr lang="zh-CN" altLang="zh-CN" sz="200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运算完毕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';</a:t>
            </a:r>
            <a:r>
              <a:rPr lang="en-US" altLang="zh-CN" sz="2000" dirty="0" smtClean="0">
                <a:solidFill>
                  <a:schemeClr val="bg1"/>
                </a:solidFill>
                <a:latin typeface="+mn-lt"/>
              </a:rPr>
              <a:t>           </a:t>
            </a:r>
            <a:endParaRPr lang="zh-CN" altLang="zh-CN" sz="2000" dirty="0" smtClean="0">
              <a:solidFill>
                <a:schemeClr val="bg1"/>
              </a:solidFill>
              <a:latin typeface="+mn-lt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+mn-lt"/>
              </a:rPr>
              <a:t>?&gt;</a:t>
            </a:r>
            <a:endParaRPr lang="zh-CN" altLang="en-US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Rectangle 53"/>
          <p:cNvSpPr>
            <a:spLocks noChangeArrowheads="1"/>
          </p:cNvSpPr>
          <p:nvPr/>
        </p:nvSpPr>
        <p:spPr bwMode="auto">
          <a:xfrm>
            <a:off x="8279631" y="2201256"/>
            <a:ext cx="1792667" cy="53895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4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$D=$A/$B</a:t>
            </a:r>
            <a:endParaRPr 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Rectangle 54"/>
          <p:cNvSpPr>
            <a:spLocks noChangeArrowheads="1"/>
          </p:cNvSpPr>
          <p:nvPr/>
        </p:nvSpPr>
        <p:spPr bwMode="auto">
          <a:xfrm>
            <a:off x="8350030" y="5786252"/>
            <a:ext cx="1587934" cy="63279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4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运算完毕</a:t>
            </a:r>
            <a:endParaRPr 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AutoShape 52"/>
          <p:cNvSpPr>
            <a:spLocks noChangeArrowheads="1"/>
          </p:cNvSpPr>
          <p:nvPr/>
        </p:nvSpPr>
        <p:spPr bwMode="auto">
          <a:xfrm>
            <a:off x="8174558" y="1110404"/>
            <a:ext cx="1938883" cy="807099"/>
          </a:xfrm>
          <a:prstGeom prst="diamond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A%B=2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AutoShape 52"/>
          <p:cNvSpPr>
            <a:spLocks noChangeArrowheads="1"/>
          </p:cNvSpPr>
          <p:nvPr/>
        </p:nvSpPr>
        <p:spPr bwMode="auto">
          <a:xfrm>
            <a:off x="8174558" y="3547309"/>
            <a:ext cx="1938883" cy="807099"/>
          </a:xfrm>
          <a:prstGeom prst="diamond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0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A%C=0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Rectangle 53"/>
          <p:cNvSpPr>
            <a:spLocks noChangeArrowheads="1"/>
          </p:cNvSpPr>
          <p:nvPr/>
        </p:nvSpPr>
        <p:spPr bwMode="auto">
          <a:xfrm>
            <a:off x="8247664" y="4720580"/>
            <a:ext cx="1792667" cy="63406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400" kern="10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$D=$A/$C</a:t>
            </a:r>
            <a:endParaRPr 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" name="肘形连接符 6"/>
          <p:cNvCxnSpPr>
            <a:stCxn id="16" idx="3"/>
            <a:endCxn id="17" idx="0"/>
          </p:cNvCxnSpPr>
          <p:nvPr/>
        </p:nvCxnSpPr>
        <p:spPr bwMode="auto">
          <a:xfrm flipH="1">
            <a:off x="9144000" y="1513954"/>
            <a:ext cx="969441" cy="2033355"/>
          </a:xfrm>
          <a:prstGeom prst="bentConnector4">
            <a:avLst>
              <a:gd name="adj1" fmla="val -23581"/>
              <a:gd name="adj2" fmla="val 76703"/>
            </a:avLst>
          </a:prstGeom>
          <a:solidFill>
            <a:schemeClr val="accent1"/>
          </a:solidFill>
          <a:ln w="38100" cap="flat" cmpd="sng" algn="ctr">
            <a:solidFill>
              <a:srgbClr val="0E814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箭头连接符 11"/>
          <p:cNvCxnSpPr>
            <a:stCxn id="17" idx="2"/>
            <a:endCxn id="18" idx="0"/>
          </p:cNvCxnSpPr>
          <p:nvPr/>
        </p:nvCxnSpPr>
        <p:spPr bwMode="auto">
          <a:xfrm flipH="1">
            <a:off x="9143998" y="4354408"/>
            <a:ext cx="2" cy="36617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E814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箭头连接符 18"/>
          <p:cNvCxnSpPr>
            <a:stCxn id="18" idx="2"/>
            <a:endCxn id="15" idx="0"/>
          </p:cNvCxnSpPr>
          <p:nvPr/>
        </p:nvCxnSpPr>
        <p:spPr bwMode="auto">
          <a:xfrm flipH="1">
            <a:off x="9143997" y="5354641"/>
            <a:ext cx="1" cy="43161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E814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90984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 tmFilter="0,0; .5, 1; 1, 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75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 tmFilter="0,0; .5, 1; 1, 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 tmFilter="0,0; .5, 1; 1, 1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 tmFilter="0,0; .5, 1; 1, 1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00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 tmFilter="0,0; .5, 1; 1, 1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975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 tmFilter="0,0; .5, 1; 1, 1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25"/>
                            </p:stCondLst>
                            <p:childTnLst>
                              <p:par>
                                <p:cTn id="6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 tmFilter="0,0; .5, 1; 1, 1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750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 tmFilter="0,0; .5, 1; 1, 1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 tmFilter="0,0; .5, 1; 1, 1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450"/>
                            </p:stCondLst>
                            <p:childTnLst>
                              <p:par>
                                <p:cTn id="8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 tmFilter="0,0; .5, 1; 1, 1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225"/>
                            </p:stCondLst>
                            <p:childTnLst>
                              <p:par>
                                <p:cTn id="9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 tmFilter="0,0; .5, 1; 1, 1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475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50" tmFilter="0,0; .5, 1; 1, 1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975"/>
                            </p:stCondLst>
                            <p:childTnLst>
                              <p:par>
                                <p:cTn id="10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50" tmFilter="0,0; .5, 1; 1, 1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3"/>
          <p:cNvSpPr>
            <a:spLocks noChangeArrowheads="1"/>
          </p:cNvSpPr>
          <p:nvPr/>
        </p:nvSpPr>
        <p:spPr bwMode="auto">
          <a:xfrm flipV="1">
            <a:off x="0" y="6438899"/>
            <a:ext cx="9828213" cy="45719"/>
          </a:xfrm>
          <a:prstGeom prst="rect">
            <a:avLst/>
          </a:prstGeom>
          <a:solidFill>
            <a:srgbClr val="95C5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任意多边形 6"/>
          <p:cNvSpPr>
            <a:spLocks noChangeArrowheads="1"/>
          </p:cNvSpPr>
          <p:nvPr/>
        </p:nvSpPr>
        <p:spPr bwMode="auto">
          <a:xfrm flipV="1">
            <a:off x="0" y="-2"/>
            <a:ext cx="7010400" cy="606427"/>
          </a:xfrm>
          <a:custGeom>
            <a:avLst/>
            <a:gdLst>
              <a:gd name="T0" fmla="*/ 5201678 w 6096000"/>
              <a:gd name="T1" fmla="*/ 9 h 870781"/>
              <a:gd name="T2" fmla="*/ 0 w 6096000"/>
              <a:gd name="T3" fmla="*/ 9 h 870781"/>
              <a:gd name="T4" fmla="*/ 0 w 6096000"/>
              <a:gd name="T5" fmla="*/ 1314450 h 870781"/>
              <a:gd name="T6" fmla="*/ 7010400 w 6096000"/>
              <a:gd name="T7" fmla="*/ 1314450 h 870781"/>
              <a:gd name="T8" fmla="*/ 5201678 w 6096000"/>
              <a:gd name="T9" fmla="*/ 9 h 8707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96000"/>
              <a:gd name="T16" fmla="*/ 0 h 870781"/>
              <a:gd name="T17" fmla="*/ 6096000 w 6096000"/>
              <a:gd name="T18" fmla="*/ 870781 h 8707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96000" h="870781">
                <a:moveTo>
                  <a:pt x="4523198" y="6"/>
                </a:moveTo>
                <a:lnTo>
                  <a:pt x="0" y="6"/>
                </a:lnTo>
                <a:lnTo>
                  <a:pt x="0" y="870781"/>
                </a:lnTo>
                <a:lnTo>
                  <a:pt x="6096000" y="870781"/>
                </a:lnTo>
                <a:cubicBezTo>
                  <a:pt x="5127651" y="612302"/>
                  <a:pt x="5639575" y="-2112"/>
                  <a:pt x="4523198" y="6"/>
                </a:cubicBezTo>
                <a:close/>
              </a:path>
            </a:pathLst>
          </a:custGeom>
          <a:solidFill>
            <a:srgbClr val="0E814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6083749" y="2744887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 smtClean="0">
                <a:solidFill>
                  <a:srgbClr val="3F3F3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双分支条件结构</a:t>
            </a:r>
            <a:endParaRPr lang="zh-CN" altLang="en-US" sz="4400" dirty="0">
              <a:solidFill>
                <a:srgbClr val="3F3F3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3870531" y="2797821"/>
            <a:ext cx="1851498" cy="663575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4.1.2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102" name="文本框 10"/>
          <p:cNvSpPr>
            <a:spLocks noChangeArrowheads="1"/>
          </p:cNvSpPr>
          <p:nvPr/>
        </p:nvSpPr>
        <p:spPr bwMode="auto">
          <a:xfrm>
            <a:off x="294803" y="83494"/>
            <a:ext cx="35365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4.1</a:t>
            </a:r>
            <a:r>
              <a:rPr lang="zh-CN" altLang="en-US" sz="2400" b="1" spc="6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、条件分支结构</a:t>
            </a:r>
            <a:endParaRPr lang="zh-CN" altLang="en-US" sz="2400" b="1" spc="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47" y="6134552"/>
            <a:ext cx="623723" cy="608693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 bwMode="auto">
          <a:xfrm rot="10800000">
            <a:off x="11013034" y="-15508"/>
            <a:ext cx="1164485" cy="659667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7" name="肘形连接符 6"/>
          <p:cNvCxnSpPr>
            <a:stCxn id="4102" idx="2"/>
            <a:endCxn id="4101" idx="1"/>
          </p:cNvCxnSpPr>
          <p:nvPr/>
        </p:nvCxnSpPr>
        <p:spPr bwMode="auto">
          <a:xfrm rot="16200000" flipH="1">
            <a:off x="1674578" y="933656"/>
            <a:ext cx="2584450" cy="1807455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0E814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11380764" y="83494"/>
            <a:ext cx="4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99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</p:tagLst>
</file>

<file path=ppt/theme/theme1.xml><?xml version="1.0" encoding="utf-8"?>
<a:theme xmlns:a="http://schemas.openxmlformats.org/drawingml/2006/main" name="Office 主题">
  <a:themeElements>
    <a:clrScheme name="黄绿色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 主题">
      <a:majorFont>
        <a:latin typeface="MS PGothic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2320</TotalTime>
  <Pages>0</Pages>
  <Words>2950</Words>
  <Characters>0</Characters>
  <Application>Microsoft Office PowerPoint</Application>
  <DocSecurity>0</DocSecurity>
  <PresentationFormat>宽屏</PresentationFormat>
  <Lines>0</Lines>
  <Paragraphs>678</Paragraphs>
  <Slides>55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5" baseType="lpstr">
      <vt:lpstr>MS PGothic</vt:lpstr>
      <vt:lpstr>黑体</vt:lpstr>
      <vt:lpstr>宋体</vt:lpstr>
      <vt:lpstr>微软雅黑</vt:lpstr>
      <vt:lpstr>Arial</vt:lpstr>
      <vt:lpstr>Calibri</vt:lpstr>
      <vt:lpstr>Courier New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hzc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林世鑫</dc:creator>
  <cp:keywords>高职 php 教学</cp:keywords>
  <cp:lastModifiedBy>林世鑫</cp:lastModifiedBy>
  <cp:revision>450</cp:revision>
  <dcterms:created xsi:type="dcterms:W3CDTF">2015-05-03T12:40:00Z</dcterms:created>
  <dcterms:modified xsi:type="dcterms:W3CDTF">2018-02-03T15:06:56Z</dcterms:modified>
  <cp:category>教育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2052-9.1.0.5060</vt:lpwstr>
  </property>
</Properties>
</file>